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97" r:id="rId4"/>
    <p:sldId id="304" r:id="rId5"/>
    <p:sldId id="315" r:id="rId6"/>
    <p:sldId id="311" r:id="rId7"/>
    <p:sldId id="305" r:id="rId8"/>
    <p:sldId id="317" r:id="rId9"/>
    <p:sldId id="318" r:id="rId10"/>
    <p:sldId id="319" r:id="rId11"/>
    <p:sldId id="316" r:id="rId12"/>
    <p:sldId id="306" r:id="rId13"/>
    <p:sldId id="320" r:id="rId14"/>
    <p:sldId id="309" r:id="rId15"/>
    <p:sldId id="308" r:id="rId16"/>
    <p:sldId id="314" r:id="rId17"/>
    <p:sldId id="321" r:id="rId18"/>
    <p:sldId id="313" r:id="rId19"/>
    <p:sldId id="323" r:id="rId20"/>
    <p:sldId id="312" r:id="rId21"/>
    <p:sldId id="310" r:id="rId22"/>
    <p:sldId id="322" r:id="rId23"/>
    <p:sldId id="3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D"/>
    <a:srgbClr val="00AF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12" autoAdjust="0"/>
    <p:restoredTop sz="94660"/>
  </p:normalViewPr>
  <p:slideViewPr>
    <p:cSldViewPr snapToGrid="0">
      <p:cViewPr varScale="1">
        <p:scale>
          <a:sx n="67" d="100"/>
          <a:sy n="67" d="100"/>
        </p:scale>
        <p:origin x="5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4F158-B04A-0849-B1C9-E8F67D0A7B93}" type="datetimeFigureOut">
              <a:rPr lang="en-US" smtClean="0"/>
              <a:t>8/18/2021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91DDE8-C40D-EF4F-A11F-097BC9195DB1}" type="slidenum">
              <a:rPr lang="en-US" smtClean="0"/>
              <a:t>‹#›</a:t>
            </a:fld>
            <a:endParaRPr lang="en-US"/>
          </a:p>
        </p:txBody>
      </p:sp>
    </p:spTree>
    <p:extLst>
      <p:ext uri="{BB962C8B-B14F-4D97-AF65-F5344CB8AC3E}">
        <p14:creationId xmlns:p14="http://schemas.microsoft.com/office/powerpoint/2010/main" val="17353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91DDE8-C40D-EF4F-A11F-097BC9195DB1}" type="slidenum">
              <a:rPr lang="en-US" smtClean="0"/>
              <a:t>2</a:t>
            </a:fld>
            <a:endParaRPr lang="en-US"/>
          </a:p>
        </p:txBody>
      </p:sp>
    </p:spTree>
    <p:extLst>
      <p:ext uri="{BB962C8B-B14F-4D97-AF65-F5344CB8AC3E}">
        <p14:creationId xmlns:p14="http://schemas.microsoft.com/office/powerpoint/2010/main" val="1863397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8FBC0-54BE-4187-A218-28CDBD4280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81C35C0C-35BF-4A38-B9AF-A4283AE1DE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2BB54951-31FF-4978-BBA9-9B02D6BE04BE}"/>
              </a:ext>
            </a:extLst>
          </p:cNvPr>
          <p:cNvSpPr>
            <a:spLocks noGrp="1"/>
          </p:cNvSpPr>
          <p:nvPr>
            <p:ph type="dt" sz="half" idx="10"/>
          </p:nvPr>
        </p:nvSpPr>
        <p:spPr/>
        <p:txBody>
          <a:bodyPr/>
          <a:lstStyle/>
          <a:p>
            <a:fld id="{634A127D-7B7F-45FA-9F43-11583BCFAD32}" type="datetimeFigureOut">
              <a:rPr lang="en-NZ" smtClean="0"/>
              <a:t>18/08/2021</a:t>
            </a:fld>
            <a:endParaRPr lang="en-NZ"/>
          </a:p>
        </p:txBody>
      </p:sp>
      <p:sp>
        <p:nvSpPr>
          <p:cNvPr id="5" name="Footer Placeholder 4">
            <a:extLst>
              <a:ext uri="{FF2B5EF4-FFF2-40B4-BE49-F238E27FC236}">
                <a16:creationId xmlns:a16="http://schemas.microsoft.com/office/drawing/2014/main" id="{CD4D43D3-F982-4E7C-B904-C25340FB43A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DBFEFCD-5B04-4A25-B6FF-CF989CFB998A}"/>
              </a:ext>
            </a:extLst>
          </p:cNvPr>
          <p:cNvSpPr>
            <a:spLocks noGrp="1"/>
          </p:cNvSpPr>
          <p:nvPr>
            <p:ph type="sldNum" sz="quarter" idx="12"/>
          </p:nvPr>
        </p:nvSpPr>
        <p:spPr/>
        <p:txBody>
          <a:bodyPr/>
          <a:lstStyle/>
          <a:p>
            <a:fld id="{ECA942FC-5EE3-4CA8-8CE4-9D77EFD37BAE}" type="slidenum">
              <a:rPr lang="en-NZ" smtClean="0"/>
              <a:t>‹#›</a:t>
            </a:fld>
            <a:endParaRPr lang="en-NZ"/>
          </a:p>
        </p:txBody>
      </p:sp>
    </p:spTree>
    <p:extLst>
      <p:ext uri="{BB962C8B-B14F-4D97-AF65-F5344CB8AC3E}">
        <p14:creationId xmlns:p14="http://schemas.microsoft.com/office/powerpoint/2010/main" val="970495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D369-84DC-44B2-8D00-2F37744DB524}"/>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BB89CA3-B684-45FF-B2FD-73B067CD1E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71BD932-FC3B-42A8-81E8-31C4A2975961}"/>
              </a:ext>
            </a:extLst>
          </p:cNvPr>
          <p:cNvSpPr>
            <a:spLocks noGrp="1"/>
          </p:cNvSpPr>
          <p:nvPr>
            <p:ph type="dt" sz="half" idx="10"/>
          </p:nvPr>
        </p:nvSpPr>
        <p:spPr/>
        <p:txBody>
          <a:bodyPr/>
          <a:lstStyle/>
          <a:p>
            <a:fld id="{634A127D-7B7F-45FA-9F43-11583BCFAD32}" type="datetimeFigureOut">
              <a:rPr lang="en-NZ" smtClean="0"/>
              <a:t>18/08/2021</a:t>
            </a:fld>
            <a:endParaRPr lang="en-NZ"/>
          </a:p>
        </p:txBody>
      </p:sp>
      <p:sp>
        <p:nvSpPr>
          <p:cNvPr id="5" name="Footer Placeholder 4">
            <a:extLst>
              <a:ext uri="{FF2B5EF4-FFF2-40B4-BE49-F238E27FC236}">
                <a16:creationId xmlns:a16="http://schemas.microsoft.com/office/drawing/2014/main" id="{89D0C593-028E-4AB1-ACE1-5EAF259ECFF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30C97AA-AFF7-4F58-8893-9A8FFBB8AE71}"/>
              </a:ext>
            </a:extLst>
          </p:cNvPr>
          <p:cNvSpPr>
            <a:spLocks noGrp="1"/>
          </p:cNvSpPr>
          <p:nvPr>
            <p:ph type="sldNum" sz="quarter" idx="12"/>
          </p:nvPr>
        </p:nvSpPr>
        <p:spPr/>
        <p:txBody>
          <a:bodyPr/>
          <a:lstStyle/>
          <a:p>
            <a:fld id="{ECA942FC-5EE3-4CA8-8CE4-9D77EFD37BAE}" type="slidenum">
              <a:rPr lang="en-NZ" smtClean="0"/>
              <a:t>‹#›</a:t>
            </a:fld>
            <a:endParaRPr lang="en-NZ"/>
          </a:p>
        </p:txBody>
      </p:sp>
    </p:spTree>
    <p:extLst>
      <p:ext uri="{BB962C8B-B14F-4D97-AF65-F5344CB8AC3E}">
        <p14:creationId xmlns:p14="http://schemas.microsoft.com/office/powerpoint/2010/main" val="23649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CEE0B-9D9D-4F52-8B1D-00DFCAD558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642032D-AA12-483B-8CF6-1098CA64E7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EA599F4-D69B-4376-BEEB-27B2014AFDBE}"/>
              </a:ext>
            </a:extLst>
          </p:cNvPr>
          <p:cNvSpPr>
            <a:spLocks noGrp="1"/>
          </p:cNvSpPr>
          <p:nvPr>
            <p:ph type="dt" sz="half" idx="10"/>
          </p:nvPr>
        </p:nvSpPr>
        <p:spPr/>
        <p:txBody>
          <a:bodyPr/>
          <a:lstStyle/>
          <a:p>
            <a:fld id="{634A127D-7B7F-45FA-9F43-11583BCFAD32}" type="datetimeFigureOut">
              <a:rPr lang="en-NZ" smtClean="0"/>
              <a:t>18/08/2021</a:t>
            </a:fld>
            <a:endParaRPr lang="en-NZ"/>
          </a:p>
        </p:txBody>
      </p:sp>
      <p:sp>
        <p:nvSpPr>
          <p:cNvPr id="5" name="Footer Placeholder 4">
            <a:extLst>
              <a:ext uri="{FF2B5EF4-FFF2-40B4-BE49-F238E27FC236}">
                <a16:creationId xmlns:a16="http://schemas.microsoft.com/office/drawing/2014/main" id="{D90416A8-D2C9-42BE-96A5-211162E8C33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ED7D196-D881-454D-A792-19EE85A13BF2}"/>
              </a:ext>
            </a:extLst>
          </p:cNvPr>
          <p:cNvSpPr>
            <a:spLocks noGrp="1"/>
          </p:cNvSpPr>
          <p:nvPr>
            <p:ph type="sldNum" sz="quarter" idx="12"/>
          </p:nvPr>
        </p:nvSpPr>
        <p:spPr/>
        <p:txBody>
          <a:bodyPr/>
          <a:lstStyle/>
          <a:p>
            <a:fld id="{ECA942FC-5EE3-4CA8-8CE4-9D77EFD37BAE}" type="slidenum">
              <a:rPr lang="en-NZ" smtClean="0"/>
              <a:t>‹#›</a:t>
            </a:fld>
            <a:endParaRPr lang="en-NZ"/>
          </a:p>
        </p:txBody>
      </p:sp>
    </p:spTree>
    <p:extLst>
      <p:ext uri="{BB962C8B-B14F-4D97-AF65-F5344CB8AC3E}">
        <p14:creationId xmlns:p14="http://schemas.microsoft.com/office/powerpoint/2010/main" val="2458953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264C-C252-4C45-A764-603263428DE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3C0B819-16C6-41C8-BB7D-A80CDF3EE9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E4FBC3E-6987-4374-BA8D-BE4FA5FAE27E}"/>
              </a:ext>
            </a:extLst>
          </p:cNvPr>
          <p:cNvSpPr>
            <a:spLocks noGrp="1"/>
          </p:cNvSpPr>
          <p:nvPr>
            <p:ph type="dt" sz="half" idx="10"/>
          </p:nvPr>
        </p:nvSpPr>
        <p:spPr/>
        <p:txBody>
          <a:bodyPr/>
          <a:lstStyle/>
          <a:p>
            <a:fld id="{634A127D-7B7F-45FA-9F43-11583BCFAD32}" type="datetimeFigureOut">
              <a:rPr lang="en-NZ" smtClean="0"/>
              <a:t>18/08/2021</a:t>
            </a:fld>
            <a:endParaRPr lang="en-NZ"/>
          </a:p>
        </p:txBody>
      </p:sp>
      <p:sp>
        <p:nvSpPr>
          <p:cNvPr id="5" name="Footer Placeholder 4">
            <a:extLst>
              <a:ext uri="{FF2B5EF4-FFF2-40B4-BE49-F238E27FC236}">
                <a16:creationId xmlns:a16="http://schemas.microsoft.com/office/drawing/2014/main" id="{68BDA9FD-10A0-419A-9D5D-0E203723FDE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AD0DF69-0134-4976-BEDA-04BEF2EDEE12}"/>
              </a:ext>
            </a:extLst>
          </p:cNvPr>
          <p:cNvSpPr>
            <a:spLocks noGrp="1"/>
          </p:cNvSpPr>
          <p:nvPr>
            <p:ph type="sldNum" sz="quarter" idx="12"/>
          </p:nvPr>
        </p:nvSpPr>
        <p:spPr/>
        <p:txBody>
          <a:bodyPr/>
          <a:lstStyle/>
          <a:p>
            <a:fld id="{ECA942FC-5EE3-4CA8-8CE4-9D77EFD37BAE}" type="slidenum">
              <a:rPr lang="en-NZ" smtClean="0"/>
              <a:t>‹#›</a:t>
            </a:fld>
            <a:endParaRPr lang="en-NZ"/>
          </a:p>
        </p:txBody>
      </p:sp>
    </p:spTree>
    <p:extLst>
      <p:ext uri="{BB962C8B-B14F-4D97-AF65-F5344CB8AC3E}">
        <p14:creationId xmlns:p14="http://schemas.microsoft.com/office/powerpoint/2010/main" val="239714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CA7F-B02E-459A-A209-47077C76B6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4B68CD2C-4649-457A-93AF-CF4055995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865E7B-FA9B-464F-9121-623FAD814352}"/>
              </a:ext>
            </a:extLst>
          </p:cNvPr>
          <p:cNvSpPr>
            <a:spLocks noGrp="1"/>
          </p:cNvSpPr>
          <p:nvPr>
            <p:ph type="dt" sz="half" idx="10"/>
          </p:nvPr>
        </p:nvSpPr>
        <p:spPr/>
        <p:txBody>
          <a:bodyPr/>
          <a:lstStyle/>
          <a:p>
            <a:fld id="{634A127D-7B7F-45FA-9F43-11583BCFAD32}" type="datetimeFigureOut">
              <a:rPr lang="en-NZ" smtClean="0"/>
              <a:t>18/08/2021</a:t>
            </a:fld>
            <a:endParaRPr lang="en-NZ"/>
          </a:p>
        </p:txBody>
      </p:sp>
      <p:sp>
        <p:nvSpPr>
          <p:cNvPr id="5" name="Footer Placeholder 4">
            <a:extLst>
              <a:ext uri="{FF2B5EF4-FFF2-40B4-BE49-F238E27FC236}">
                <a16:creationId xmlns:a16="http://schemas.microsoft.com/office/drawing/2014/main" id="{05CB219F-83AE-442B-966F-C56B53C1B7B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55E86C8-50B1-4E74-AA78-662474ACC84E}"/>
              </a:ext>
            </a:extLst>
          </p:cNvPr>
          <p:cNvSpPr>
            <a:spLocks noGrp="1"/>
          </p:cNvSpPr>
          <p:nvPr>
            <p:ph type="sldNum" sz="quarter" idx="12"/>
          </p:nvPr>
        </p:nvSpPr>
        <p:spPr/>
        <p:txBody>
          <a:bodyPr/>
          <a:lstStyle/>
          <a:p>
            <a:fld id="{ECA942FC-5EE3-4CA8-8CE4-9D77EFD37BAE}" type="slidenum">
              <a:rPr lang="en-NZ" smtClean="0"/>
              <a:t>‹#›</a:t>
            </a:fld>
            <a:endParaRPr lang="en-NZ"/>
          </a:p>
        </p:txBody>
      </p:sp>
    </p:spTree>
    <p:extLst>
      <p:ext uri="{BB962C8B-B14F-4D97-AF65-F5344CB8AC3E}">
        <p14:creationId xmlns:p14="http://schemas.microsoft.com/office/powerpoint/2010/main" val="247775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287A5-FBC4-4EB0-B1E7-4D8EF27B2BF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722F2AE-6EB9-488E-A644-BAD1465473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79651F60-9811-4557-B6AB-FAC251EAE0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D47CF50C-C196-414A-BC59-62AF88FDA1AA}"/>
              </a:ext>
            </a:extLst>
          </p:cNvPr>
          <p:cNvSpPr>
            <a:spLocks noGrp="1"/>
          </p:cNvSpPr>
          <p:nvPr>
            <p:ph type="dt" sz="half" idx="10"/>
          </p:nvPr>
        </p:nvSpPr>
        <p:spPr/>
        <p:txBody>
          <a:bodyPr/>
          <a:lstStyle/>
          <a:p>
            <a:fld id="{634A127D-7B7F-45FA-9F43-11583BCFAD32}" type="datetimeFigureOut">
              <a:rPr lang="en-NZ" smtClean="0"/>
              <a:t>18/08/2021</a:t>
            </a:fld>
            <a:endParaRPr lang="en-NZ"/>
          </a:p>
        </p:txBody>
      </p:sp>
      <p:sp>
        <p:nvSpPr>
          <p:cNvPr id="6" name="Footer Placeholder 5">
            <a:extLst>
              <a:ext uri="{FF2B5EF4-FFF2-40B4-BE49-F238E27FC236}">
                <a16:creationId xmlns:a16="http://schemas.microsoft.com/office/drawing/2014/main" id="{C80ED5F2-B6C5-4C86-BEC8-D09806653F7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774A5A3-8EAC-48FA-ADBE-8ACD805F508E}"/>
              </a:ext>
            </a:extLst>
          </p:cNvPr>
          <p:cNvSpPr>
            <a:spLocks noGrp="1"/>
          </p:cNvSpPr>
          <p:nvPr>
            <p:ph type="sldNum" sz="quarter" idx="12"/>
          </p:nvPr>
        </p:nvSpPr>
        <p:spPr/>
        <p:txBody>
          <a:bodyPr/>
          <a:lstStyle/>
          <a:p>
            <a:fld id="{ECA942FC-5EE3-4CA8-8CE4-9D77EFD37BAE}" type="slidenum">
              <a:rPr lang="en-NZ" smtClean="0"/>
              <a:t>‹#›</a:t>
            </a:fld>
            <a:endParaRPr lang="en-NZ"/>
          </a:p>
        </p:txBody>
      </p:sp>
    </p:spTree>
    <p:extLst>
      <p:ext uri="{BB962C8B-B14F-4D97-AF65-F5344CB8AC3E}">
        <p14:creationId xmlns:p14="http://schemas.microsoft.com/office/powerpoint/2010/main" val="401614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6CFD-391E-4449-9A50-CA4D1839ADE4}"/>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F6CA7B2-ED44-4B89-8F38-F294E3C85F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A8D6B-33AD-4B37-B40D-B1A43B2E8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92CE7E6F-802A-435A-A8C0-1E23BA77E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2940C3-0C2B-4935-B093-1B2BF0B73B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A4B80F86-9865-4A55-B2EE-5D9D8F065046}"/>
              </a:ext>
            </a:extLst>
          </p:cNvPr>
          <p:cNvSpPr>
            <a:spLocks noGrp="1"/>
          </p:cNvSpPr>
          <p:nvPr>
            <p:ph type="dt" sz="half" idx="10"/>
          </p:nvPr>
        </p:nvSpPr>
        <p:spPr/>
        <p:txBody>
          <a:bodyPr/>
          <a:lstStyle/>
          <a:p>
            <a:fld id="{634A127D-7B7F-45FA-9F43-11583BCFAD32}" type="datetimeFigureOut">
              <a:rPr lang="en-NZ" smtClean="0"/>
              <a:t>18/08/2021</a:t>
            </a:fld>
            <a:endParaRPr lang="en-NZ"/>
          </a:p>
        </p:txBody>
      </p:sp>
      <p:sp>
        <p:nvSpPr>
          <p:cNvPr id="8" name="Footer Placeholder 7">
            <a:extLst>
              <a:ext uri="{FF2B5EF4-FFF2-40B4-BE49-F238E27FC236}">
                <a16:creationId xmlns:a16="http://schemas.microsoft.com/office/drawing/2014/main" id="{04B561F3-CB4F-4EA2-9402-D60D55A6F476}"/>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8A8AD548-41AB-4638-98BD-4847D3FA56B9}"/>
              </a:ext>
            </a:extLst>
          </p:cNvPr>
          <p:cNvSpPr>
            <a:spLocks noGrp="1"/>
          </p:cNvSpPr>
          <p:nvPr>
            <p:ph type="sldNum" sz="quarter" idx="12"/>
          </p:nvPr>
        </p:nvSpPr>
        <p:spPr/>
        <p:txBody>
          <a:bodyPr/>
          <a:lstStyle/>
          <a:p>
            <a:fld id="{ECA942FC-5EE3-4CA8-8CE4-9D77EFD37BAE}" type="slidenum">
              <a:rPr lang="en-NZ" smtClean="0"/>
              <a:t>‹#›</a:t>
            </a:fld>
            <a:endParaRPr lang="en-NZ"/>
          </a:p>
        </p:txBody>
      </p:sp>
    </p:spTree>
    <p:extLst>
      <p:ext uri="{BB962C8B-B14F-4D97-AF65-F5344CB8AC3E}">
        <p14:creationId xmlns:p14="http://schemas.microsoft.com/office/powerpoint/2010/main" val="272694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8228-4573-4DB0-8A8A-F3A95862C6A3}"/>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79BDEC53-74FE-4FE9-A6A4-EE9CC58D9865}"/>
              </a:ext>
            </a:extLst>
          </p:cNvPr>
          <p:cNvSpPr>
            <a:spLocks noGrp="1"/>
          </p:cNvSpPr>
          <p:nvPr>
            <p:ph type="dt" sz="half" idx="10"/>
          </p:nvPr>
        </p:nvSpPr>
        <p:spPr/>
        <p:txBody>
          <a:bodyPr/>
          <a:lstStyle/>
          <a:p>
            <a:fld id="{634A127D-7B7F-45FA-9F43-11583BCFAD32}" type="datetimeFigureOut">
              <a:rPr lang="en-NZ" smtClean="0"/>
              <a:t>18/08/2021</a:t>
            </a:fld>
            <a:endParaRPr lang="en-NZ"/>
          </a:p>
        </p:txBody>
      </p:sp>
      <p:sp>
        <p:nvSpPr>
          <p:cNvPr id="4" name="Footer Placeholder 3">
            <a:extLst>
              <a:ext uri="{FF2B5EF4-FFF2-40B4-BE49-F238E27FC236}">
                <a16:creationId xmlns:a16="http://schemas.microsoft.com/office/drawing/2014/main" id="{EC5D7593-7E4F-4967-80D8-97299CD4158F}"/>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09D64DF4-6667-4A6D-B21B-47573DFA1F3A}"/>
              </a:ext>
            </a:extLst>
          </p:cNvPr>
          <p:cNvSpPr>
            <a:spLocks noGrp="1"/>
          </p:cNvSpPr>
          <p:nvPr>
            <p:ph type="sldNum" sz="quarter" idx="12"/>
          </p:nvPr>
        </p:nvSpPr>
        <p:spPr/>
        <p:txBody>
          <a:bodyPr/>
          <a:lstStyle/>
          <a:p>
            <a:fld id="{ECA942FC-5EE3-4CA8-8CE4-9D77EFD37BAE}" type="slidenum">
              <a:rPr lang="en-NZ" smtClean="0"/>
              <a:t>‹#›</a:t>
            </a:fld>
            <a:endParaRPr lang="en-NZ"/>
          </a:p>
        </p:txBody>
      </p:sp>
    </p:spTree>
    <p:extLst>
      <p:ext uri="{BB962C8B-B14F-4D97-AF65-F5344CB8AC3E}">
        <p14:creationId xmlns:p14="http://schemas.microsoft.com/office/powerpoint/2010/main" val="393624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4A71A1-4E76-47E0-AA78-5C0DF3745D08}"/>
              </a:ext>
            </a:extLst>
          </p:cNvPr>
          <p:cNvSpPr>
            <a:spLocks noGrp="1"/>
          </p:cNvSpPr>
          <p:nvPr>
            <p:ph type="dt" sz="half" idx="10"/>
          </p:nvPr>
        </p:nvSpPr>
        <p:spPr/>
        <p:txBody>
          <a:bodyPr/>
          <a:lstStyle/>
          <a:p>
            <a:fld id="{634A127D-7B7F-45FA-9F43-11583BCFAD32}" type="datetimeFigureOut">
              <a:rPr lang="en-NZ" smtClean="0"/>
              <a:t>18/08/2021</a:t>
            </a:fld>
            <a:endParaRPr lang="en-NZ"/>
          </a:p>
        </p:txBody>
      </p:sp>
      <p:sp>
        <p:nvSpPr>
          <p:cNvPr id="3" name="Footer Placeholder 2">
            <a:extLst>
              <a:ext uri="{FF2B5EF4-FFF2-40B4-BE49-F238E27FC236}">
                <a16:creationId xmlns:a16="http://schemas.microsoft.com/office/drawing/2014/main" id="{CB572EFB-F9C0-4279-81EC-F91005B0AB09}"/>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5C77A026-5AE4-4587-9E48-05ECBB275E9E}"/>
              </a:ext>
            </a:extLst>
          </p:cNvPr>
          <p:cNvSpPr>
            <a:spLocks noGrp="1"/>
          </p:cNvSpPr>
          <p:nvPr>
            <p:ph type="sldNum" sz="quarter" idx="12"/>
          </p:nvPr>
        </p:nvSpPr>
        <p:spPr/>
        <p:txBody>
          <a:bodyPr/>
          <a:lstStyle/>
          <a:p>
            <a:fld id="{ECA942FC-5EE3-4CA8-8CE4-9D77EFD37BAE}" type="slidenum">
              <a:rPr lang="en-NZ" smtClean="0"/>
              <a:t>‹#›</a:t>
            </a:fld>
            <a:endParaRPr lang="en-NZ"/>
          </a:p>
        </p:txBody>
      </p:sp>
    </p:spTree>
    <p:extLst>
      <p:ext uri="{BB962C8B-B14F-4D97-AF65-F5344CB8AC3E}">
        <p14:creationId xmlns:p14="http://schemas.microsoft.com/office/powerpoint/2010/main" val="187489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E2965-7B50-4CA0-B77E-38BF2DA36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33FC74C0-7033-4958-8398-3BDFEA5D62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40B486E5-6018-4944-BB07-5E29BC728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8D4AC-187F-450F-A20A-73BE14E86822}"/>
              </a:ext>
            </a:extLst>
          </p:cNvPr>
          <p:cNvSpPr>
            <a:spLocks noGrp="1"/>
          </p:cNvSpPr>
          <p:nvPr>
            <p:ph type="dt" sz="half" idx="10"/>
          </p:nvPr>
        </p:nvSpPr>
        <p:spPr/>
        <p:txBody>
          <a:bodyPr/>
          <a:lstStyle/>
          <a:p>
            <a:fld id="{634A127D-7B7F-45FA-9F43-11583BCFAD32}" type="datetimeFigureOut">
              <a:rPr lang="en-NZ" smtClean="0"/>
              <a:t>18/08/2021</a:t>
            </a:fld>
            <a:endParaRPr lang="en-NZ"/>
          </a:p>
        </p:txBody>
      </p:sp>
      <p:sp>
        <p:nvSpPr>
          <p:cNvPr id="6" name="Footer Placeholder 5">
            <a:extLst>
              <a:ext uri="{FF2B5EF4-FFF2-40B4-BE49-F238E27FC236}">
                <a16:creationId xmlns:a16="http://schemas.microsoft.com/office/drawing/2014/main" id="{A85B5113-2A61-4209-8707-AACA852B14B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8882784-9749-4DD0-AC5D-D9E7D9EC7CE2}"/>
              </a:ext>
            </a:extLst>
          </p:cNvPr>
          <p:cNvSpPr>
            <a:spLocks noGrp="1"/>
          </p:cNvSpPr>
          <p:nvPr>
            <p:ph type="sldNum" sz="quarter" idx="12"/>
          </p:nvPr>
        </p:nvSpPr>
        <p:spPr/>
        <p:txBody>
          <a:bodyPr/>
          <a:lstStyle/>
          <a:p>
            <a:fld id="{ECA942FC-5EE3-4CA8-8CE4-9D77EFD37BAE}" type="slidenum">
              <a:rPr lang="en-NZ" smtClean="0"/>
              <a:t>‹#›</a:t>
            </a:fld>
            <a:endParaRPr lang="en-NZ"/>
          </a:p>
        </p:txBody>
      </p:sp>
    </p:spTree>
    <p:extLst>
      <p:ext uri="{BB962C8B-B14F-4D97-AF65-F5344CB8AC3E}">
        <p14:creationId xmlns:p14="http://schemas.microsoft.com/office/powerpoint/2010/main" val="229871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257F-9EE3-4976-9C52-D733B977C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4D720F0F-2756-4ECC-850C-B64E907BB9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9BA91E8F-C50C-4184-8046-B7CB0786A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42C9A-A67D-415E-9308-B8235C743D1E}"/>
              </a:ext>
            </a:extLst>
          </p:cNvPr>
          <p:cNvSpPr>
            <a:spLocks noGrp="1"/>
          </p:cNvSpPr>
          <p:nvPr>
            <p:ph type="dt" sz="half" idx="10"/>
          </p:nvPr>
        </p:nvSpPr>
        <p:spPr/>
        <p:txBody>
          <a:bodyPr/>
          <a:lstStyle/>
          <a:p>
            <a:fld id="{634A127D-7B7F-45FA-9F43-11583BCFAD32}" type="datetimeFigureOut">
              <a:rPr lang="en-NZ" smtClean="0"/>
              <a:t>18/08/2021</a:t>
            </a:fld>
            <a:endParaRPr lang="en-NZ"/>
          </a:p>
        </p:txBody>
      </p:sp>
      <p:sp>
        <p:nvSpPr>
          <p:cNvPr id="6" name="Footer Placeholder 5">
            <a:extLst>
              <a:ext uri="{FF2B5EF4-FFF2-40B4-BE49-F238E27FC236}">
                <a16:creationId xmlns:a16="http://schemas.microsoft.com/office/drawing/2014/main" id="{EA389015-A892-40D4-B877-D4E2907FE20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705FE8D-158D-43E8-B6BE-5B4BF8EF978A}"/>
              </a:ext>
            </a:extLst>
          </p:cNvPr>
          <p:cNvSpPr>
            <a:spLocks noGrp="1"/>
          </p:cNvSpPr>
          <p:nvPr>
            <p:ph type="sldNum" sz="quarter" idx="12"/>
          </p:nvPr>
        </p:nvSpPr>
        <p:spPr/>
        <p:txBody>
          <a:bodyPr/>
          <a:lstStyle/>
          <a:p>
            <a:fld id="{ECA942FC-5EE3-4CA8-8CE4-9D77EFD37BAE}" type="slidenum">
              <a:rPr lang="en-NZ" smtClean="0"/>
              <a:t>‹#›</a:t>
            </a:fld>
            <a:endParaRPr lang="en-NZ"/>
          </a:p>
        </p:txBody>
      </p:sp>
    </p:spTree>
    <p:extLst>
      <p:ext uri="{BB962C8B-B14F-4D97-AF65-F5344CB8AC3E}">
        <p14:creationId xmlns:p14="http://schemas.microsoft.com/office/powerpoint/2010/main" val="117445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651061-D51E-494E-8A7D-890A7A974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C7BC4E0-E02D-46DD-BCDC-D99D4A2277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8949B62-C02A-4935-B88D-E82898D494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A127D-7B7F-45FA-9F43-11583BCFAD32}" type="datetimeFigureOut">
              <a:rPr lang="en-NZ" smtClean="0"/>
              <a:t>18/08/2021</a:t>
            </a:fld>
            <a:endParaRPr lang="en-NZ"/>
          </a:p>
        </p:txBody>
      </p:sp>
      <p:sp>
        <p:nvSpPr>
          <p:cNvPr id="5" name="Footer Placeholder 4">
            <a:extLst>
              <a:ext uri="{FF2B5EF4-FFF2-40B4-BE49-F238E27FC236}">
                <a16:creationId xmlns:a16="http://schemas.microsoft.com/office/drawing/2014/main" id="{CC8309E9-F473-49CF-AC29-2EB88144D0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F5368294-F30B-4DA1-B811-4739421144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942FC-5EE3-4CA8-8CE4-9D77EFD37BAE}" type="slidenum">
              <a:rPr lang="en-NZ" smtClean="0"/>
              <a:t>‹#›</a:t>
            </a:fld>
            <a:endParaRPr lang="en-NZ"/>
          </a:p>
        </p:txBody>
      </p:sp>
    </p:spTree>
    <p:extLst>
      <p:ext uri="{BB962C8B-B14F-4D97-AF65-F5344CB8AC3E}">
        <p14:creationId xmlns:p14="http://schemas.microsoft.com/office/powerpoint/2010/main" val="1659557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hyperlink" Target="https://www.iod.org.nz/resources-and-insights/guides-and-resources/the-essentials-of-being-a-director-ng-mea-waiwai-o-te-t-ranga-whakataka/"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2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C0A6A47-9B83-40C4-BECA-5CAA60190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71674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332113" y="2276216"/>
            <a:ext cx="2987555" cy="1323439"/>
          </a:xfrm>
          <a:prstGeom prst="rect">
            <a:avLst/>
          </a:prstGeom>
          <a:noFill/>
        </p:spPr>
        <p:txBody>
          <a:bodyPr wrap="square" rtlCol="0">
            <a:spAutoFit/>
          </a:bodyPr>
          <a:lstStyle/>
          <a:p>
            <a:r>
              <a:rPr lang="en-US" sz="4000" dirty="0">
                <a:solidFill>
                  <a:schemeClr val="bg1"/>
                </a:solidFill>
              </a:rPr>
              <a:t>MY SKILLS &amp; GAPS</a:t>
            </a:r>
          </a:p>
        </p:txBody>
      </p:sp>
      <p:sp>
        <p:nvSpPr>
          <p:cNvPr id="2" name="TextBox 1">
            <a:extLst>
              <a:ext uri="{FF2B5EF4-FFF2-40B4-BE49-F238E27FC236}">
                <a16:creationId xmlns:a16="http://schemas.microsoft.com/office/drawing/2014/main" id="{3436E8F7-5B11-2241-A14C-6C34CF6EC13E}"/>
              </a:ext>
            </a:extLst>
          </p:cNvPr>
          <p:cNvSpPr txBox="1"/>
          <p:nvPr/>
        </p:nvSpPr>
        <p:spPr>
          <a:xfrm>
            <a:off x="4255771" y="1524782"/>
            <a:ext cx="7058773" cy="2826306"/>
          </a:xfrm>
          <a:prstGeom prst="roundRect">
            <a:avLst/>
          </a:prstGeom>
          <a:solidFill>
            <a:schemeClr val="bg2"/>
          </a:solidFill>
        </p:spPr>
        <p:txBody>
          <a:bodyPr wrap="square" rtlCol="0">
            <a:spAutoFit/>
          </a:bodyPr>
          <a:lstStyle/>
          <a:p>
            <a:r>
              <a:rPr lang="en-US" sz="2000" b="1" dirty="0"/>
              <a:t>What areas do I need to improve?</a:t>
            </a:r>
          </a:p>
          <a:p>
            <a:endParaRPr lang="en-US" sz="2000" b="1" dirty="0"/>
          </a:p>
          <a:p>
            <a:r>
              <a:rPr lang="en-AU" sz="2000" i="1" dirty="0"/>
              <a:t>Understand how the </a:t>
            </a:r>
            <a:r>
              <a:rPr lang="en-AU" sz="2000" b="1" i="1" dirty="0"/>
              <a:t>impacts of Covid 19 </a:t>
            </a:r>
            <a:r>
              <a:rPr lang="en-AU" sz="2000" i="1" dirty="0"/>
              <a:t>have affected the way we connect with clients and how we can support them during uncertain times. </a:t>
            </a:r>
          </a:p>
          <a:p>
            <a:endParaRPr lang="en-NZ" sz="2000" i="1" dirty="0"/>
          </a:p>
          <a:p>
            <a:r>
              <a:rPr lang="en-AU" sz="2000" b="1" i="1" dirty="0"/>
              <a:t>Identify any vulnerable clients </a:t>
            </a:r>
            <a:r>
              <a:rPr lang="en-AU" sz="2000" i="1" dirty="0"/>
              <a:t>that I have and ensure I have a plan in place to support them.</a:t>
            </a:r>
          </a:p>
        </p:txBody>
      </p:sp>
    </p:spTree>
    <p:extLst>
      <p:ext uri="{BB962C8B-B14F-4D97-AF65-F5344CB8AC3E}">
        <p14:creationId xmlns:p14="http://schemas.microsoft.com/office/powerpoint/2010/main" val="259162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308407" y="2554068"/>
            <a:ext cx="2987555" cy="1323439"/>
          </a:xfrm>
          <a:prstGeom prst="rect">
            <a:avLst/>
          </a:prstGeom>
          <a:noFill/>
        </p:spPr>
        <p:txBody>
          <a:bodyPr wrap="square" rtlCol="0">
            <a:spAutoFit/>
          </a:bodyPr>
          <a:lstStyle/>
          <a:p>
            <a:r>
              <a:rPr lang="en-US" sz="4000" dirty="0">
                <a:solidFill>
                  <a:schemeClr val="bg1"/>
                </a:solidFill>
              </a:rPr>
              <a:t>MY SKILLS &amp; GAPS</a:t>
            </a:r>
          </a:p>
        </p:txBody>
      </p:sp>
      <p:sp>
        <p:nvSpPr>
          <p:cNvPr id="2" name="TextBox 1">
            <a:extLst>
              <a:ext uri="{FF2B5EF4-FFF2-40B4-BE49-F238E27FC236}">
                <a16:creationId xmlns:a16="http://schemas.microsoft.com/office/drawing/2014/main" id="{3436E8F7-5B11-2241-A14C-6C34CF6EC13E}"/>
              </a:ext>
            </a:extLst>
          </p:cNvPr>
          <p:cNvSpPr txBox="1"/>
          <p:nvPr/>
        </p:nvSpPr>
        <p:spPr>
          <a:xfrm>
            <a:off x="4173392" y="576766"/>
            <a:ext cx="7267280" cy="4631055"/>
          </a:xfrm>
          <a:prstGeom prst="roundRect">
            <a:avLst/>
          </a:prstGeom>
          <a:solidFill>
            <a:schemeClr val="bg2"/>
          </a:solidFill>
        </p:spPr>
        <p:txBody>
          <a:bodyPr wrap="square" rtlCol="0">
            <a:spAutoFit/>
          </a:bodyPr>
          <a:lstStyle/>
          <a:p>
            <a:r>
              <a:rPr lang="en-US" sz="1900" b="1" dirty="0"/>
              <a:t>Is there something else that I should know a bit more about?</a:t>
            </a:r>
            <a:endParaRPr lang="en-NZ" sz="1900" dirty="0"/>
          </a:p>
          <a:p>
            <a:r>
              <a:rPr lang="en-AU" sz="1900" i="1" dirty="0"/>
              <a:t>Ensuring that I use our </a:t>
            </a:r>
            <a:r>
              <a:rPr lang="en-AU" sz="1900" b="1" i="1" dirty="0"/>
              <a:t>CRM to capture all of my contacts </a:t>
            </a:r>
            <a:r>
              <a:rPr lang="en-AU" sz="1900" i="1" dirty="0"/>
              <a:t>with my clients and fine tune my record keeping processes to meet my obligations by law.</a:t>
            </a:r>
          </a:p>
          <a:p>
            <a:endParaRPr lang="en-NZ" sz="1900" i="1" dirty="0"/>
          </a:p>
          <a:p>
            <a:r>
              <a:rPr lang="en-AU" sz="1900" i="1" dirty="0"/>
              <a:t>Seek out some </a:t>
            </a:r>
            <a:r>
              <a:rPr lang="en-AU" sz="1900" b="1" i="1" dirty="0"/>
              <a:t>help with technology and how to streamline my processes </a:t>
            </a:r>
            <a:r>
              <a:rPr lang="en-AU" sz="1900" i="1" dirty="0"/>
              <a:t>and automate some of these to save time in my business.</a:t>
            </a:r>
          </a:p>
          <a:p>
            <a:endParaRPr lang="en-AU" sz="1900" i="1" dirty="0"/>
          </a:p>
          <a:p>
            <a:r>
              <a:rPr lang="en-AU" sz="1900" b="1" dirty="0"/>
              <a:t>What else would I like to learn?</a:t>
            </a:r>
          </a:p>
          <a:p>
            <a:r>
              <a:rPr lang="en-AU" sz="1900" b="1" i="1" dirty="0"/>
              <a:t>Understand cryptocurrency </a:t>
            </a:r>
            <a:r>
              <a:rPr lang="en-AU" sz="1900" i="1" dirty="0"/>
              <a:t>and how that fits into my client's portfolios and mine!</a:t>
            </a:r>
          </a:p>
          <a:p>
            <a:endParaRPr lang="en-AU" sz="1900" i="1" dirty="0"/>
          </a:p>
          <a:p>
            <a:r>
              <a:rPr lang="en-AU" sz="1900" b="1" i="1" dirty="0"/>
              <a:t>Finish my formal qualifications </a:t>
            </a:r>
            <a:r>
              <a:rPr lang="en-AU" sz="1900" i="1" dirty="0"/>
              <a:t>this year, by completing CORE in the Level 5 Cert. in NZFS.</a:t>
            </a:r>
            <a:r>
              <a:rPr lang="en-NZ" sz="1900" i="1" dirty="0"/>
              <a:t> </a:t>
            </a:r>
          </a:p>
        </p:txBody>
      </p:sp>
    </p:spTree>
    <p:extLst>
      <p:ext uri="{BB962C8B-B14F-4D97-AF65-F5344CB8AC3E}">
        <p14:creationId xmlns:p14="http://schemas.microsoft.com/office/powerpoint/2010/main" val="103052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381810" y="2802990"/>
            <a:ext cx="2678545" cy="707886"/>
          </a:xfrm>
          <a:prstGeom prst="rect">
            <a:avLst/>
          </a:prstGeom>
          <a:noFill/>
        </p:spPr>
        <p:txBody>
          <a:bodyPr wrap="square" rtlCol="0">
            <a:spAutoFit/>
          </a:bodyPr>
          <a:lstStyle/>
          <a:p>
            <a:r>
              <a:rPr lang="en-US" sz="4000" dirty="0">
                <a:solidFill>
                  <a:schemeClr val="bg1"/>
                </a:solidFill>
              </a:rPr>
              <a:t>YOUR CDP</a:t>
            </a:r>
          </a:p>
        </p:txBody>
      </p:sp>
      <p:sp>
        <p:nvSpPr>
          <p:cNvPr id="10" name="TextBox 9">
            <a:extLst>
              <a:ext uri="{FF2B5EF4-FFF2-40B4-BE49-F238E27FC236}">
                <a16:creationId xmlns:a16="http://schemas.microsoft.com/office/drawing/2014/main" id="{C58247F5-B7FB-5145-AD8D-2DA691395A4C}"/>
              </a:ext>
            </a:extLst>
          </p:cNvPr>
          <p:cNvSpPr txBox="1"/>
          <p:nvPr/>
        </p:nvSpPr>
        <p:spPr>
          <a:xfrm>
            <a:off x="4544561" y="2463552"/>
            <a:ext cx="5717039" cy="1975009"/>
          </a:xfrm>
          <a:prstGeom prst="roundRect">
            <a:avLst/>
          </a:prstGeom>
          <a:solidFill>
            <a:schemeClr val="bg2"/>
          </a:solidFill>
        </p:spPr>
        <p:txBody>
          <a:bodyPr wrap="square" rtlCol="0">
            <a:spAutoFit/>
          </a:bodyPr>
          <a:lstStyle/>
          <a:p>
            <a:r>
              <a:rPr lang="en-US" sz="2200" dirty="0"/>
              <a:t>Now let's look at what you need to consider next to complete your individual Continuous Professional Development (CPD). </a:t>
            </a:r>
          </a:p>
          <a:p>
            <a:endParaRPr lang="en-US" sz="2200" dirty="0"/>
          </a:p>
          <a:p>
            <a:r>
              <a:rPr lang="en-US" sz="2200" dirty="0"/>
              <a:t>Page 7 workbook</a:t>
            </a:r>
          </a:p>
        </p:txBody>
      </p:sp>
      <p:pic>
        <p:nvPicPr>
          <p:cNvPr id="6" name="Graphic 5" descr="Workflow outline">
            <a:extLst>
              <a:ext uri="{FF2B5EF4-FFF2-40B4-BE49-F238E27FC236}">
                <a16:creationId xmlns:a16="http://schemas.microsoft.com/office/drawing/2014/main" id="{01D16749-A8BD-4F4A-85C0-86AE4CCDCC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39810" y="1493267"/>
            <a:ext cx="1600439" cy="1600439"/>
          </a:xfrm>
          <a:prstGeom prst="rect">
            <a:avLst/>
          </a:prstGeom>
        </p:spPr>
      </p:pic>
    </p:spTree>
    <p:extLst>
      <p:ext uri="{BB962C8B-B14F-4D97-AF65-F5344CB8AC3E}">
        <p14:creationId xmlns:p14="http://schemas.microsoft.com/office/powerpoint/2010/main" val="146629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390964" y="2541380"/>
            <a:ext cx="2678545" cy="1938992"/>
          </a:xfrm>
          <a:prstGeom prst="rect">
            <a:avLst/>
          </a:prstGeom>
          <a:noFill/>
        </p:spPr>
        <p:txBody>
          <a:bodyPr wrap="square" rtlCol="0">
            <a:spAutoFit/>
          </a:bodyPr>
          <a:lstStyle/>
          <a:p>
            <a:r>
              <a:rPr lang="en-US" sz="4000" dirty="0">
                <a:solidFill>
                  <a:schemeClr val="bg1"/>
                </a:solidFill>
              </a:rPr>
              <a:t>ALL FINANCIAL</a:t>
            </a:r>
          </a:p>
          <a:p>
            <a:r>
              <a:rPr lang="en-US" sz="4000" dirty="0">
                <a:solidFill>
                  <a:schemeClr val="bg1"/>
                </a:solidFill>
              </a:rPr>
              <a:t>ADVISERS</a:t>
            </a:r>
          </a:p>
        </p:txBody>
      </p:sp>
      <p:graphicFrame>
        <p:nvGraphicFramePr>
          <p:cNvPr id="3" name="Table 2">
            <a:extLst>
              <a:ext uri="{FF2B5EF4-FFF2-40B4-BE49-F238E27FC236}">
                <a16:creationId xmlns:a16="http://schemas.microsoft.com/office/drawing/2014/main" id="{334BC134-F00A-904B-A49A-CC32FF357F24}"/>
              </a:ext>
            </a:extLst>
          </p:cNvPr>
          <p:cNvGraphicFramePr>
            <a:graphicFrameLocks noGrp="1"/>
          </p:cNvGraphicFramePr>
          <p:nvPr>
            <p:extLst>
              <p:ext uri="{D42A27DB-BD31-4B8C-83A1-F6EECF244321}">
                <p14:modId xmlns:p14="http://schemas.microsoft.com/office/powerpoint/2010/main" val="269509109"/>
              </p:ext>
            </p:extLst>
          </p:nvPr>
        </p:nvGraphicFramePr>
        <p:xfrm>
          <a:off x="4415703" y="472440"/>
          <a:ext cx="6483206" cy="5913120"/>
        </p:xfrm>
        <a:graphic>
          <a:graphicData uri="http://schemas.openxmlformats.org/drawingml/2006/table">
            <a:tbl>
              <a:tblPr/>
              <a:tblGrid>
                <a:gridCol w="6483206">
                  <a:extLst>
                    <a:ext uri="{9D8B030D-6E8A-4147-A177-3AD203B41FA5}">
                      <a16:colId xmlns:a16="http://schemas.microsoft.com/office/drawing/2014/main" val="1665213013"/>
                    </a:ext>
                  </a:extLst>
                </a:gridCol>
              </a:tblGrid>
              <a:tr h="404577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2400" b="1" kern="1200" dirty="0">
                          <a:solidFill>
                            <a:schemeClr val="tx1"/>
                          </a:solidFill>
                          <a:effectLst/>
                          <a:latin typeface="+mn-lt"/>
                          <a:ea typeface="+mn-ea"/>
                          <a:cs typeface="+mn-cs"/>
                        </a:rPr>
                        <a:t>Suggested topics for CPD  (Page 7-8 workbook)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b="1"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2000" b="0" kern="1200" dirty="0">
                          <a:solidFill>
                            <a:schemeClr val="tx1"/>
                          </a:solidFill>
                          <a:effectLst/>
                          <a:latin typeface="+mn-lt"/>
                          <a:ea typeface="+mn-ea"/>
                          <a:cs typeface="+mn-cs"/>
                        </a:rPr>
                        <a:t>financial advice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2000" b="0" kern="1200" dirty="0">
                          <a:solidFill>
                            <a:schemeClr val="tx1"/>
                          </a:solidFill>
                          <a:effectLst/>
                          <a:latin typeface="+mn-lt"/>
                          <a:ea typeface="+mn-ea"/>
                          <a:cs typeface="+mn-cs"/>
                        </a:rPr>
                        <a:t>disclosure requirements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2000" b="0" kern="1200" dirty="0">
                          <a:solidFill>
                            <a:schemeClr val="tx1"/>
                          </a:solidFill>
                          <a:effectLst/>
                          <a:latin typeface="+mn-lt"/>
                          <a:ea typeface="+mn-ea"/>
                          <a:cs typeface="+mn-cs"/>
                        </a:rPr>
                        <a:t>document handling and document management </a:t>
                      </a:r>
                      <a:endParaRPr lang="en-NZ" sz="2000" b="0" dirty="0">
                        <a:effectLst/>
                      </a:endParaRPr>
                    </a:p>
                    <a:p>
                      <a:pPr marL="285750" indent="-285750">
                        <a:buFont typeface="Arial" panose="020B0604020202020204" pitchFamily="34" charset="0"/>
                        <a:buChar char="•"/>
                      </a:pPr>
                      <a:r>
                        <a:rPr lang="en-NZ" sz="2000" b="0" dirty="0">
                          <a:solidFill>
                            <a:srgbClr val="00111C"/>
                          </a:solidFill>
                          <a:effectLst/>
                          <a:latin typeface="MabryPro"/>
                        </a:rPr>
                        <a:t>business writing </a:t>
                      </a:r>
                    </a:p>
                    <a:p>
                      <a:pPr marL="285750" indent="-285750">
                        <a:buFont typeface="Arial" panose="020B0604020202020204" pitchFamily="34" charset="0"/>
                        <a:buChar char="•"/>
                      </a:pPr>
                      <a:r>
                        <a:rPr lang="en-NZ" sz="2000" b="0" dirty="0">
                          <a:solidFill>
                            <a:srgbClr val="00111C"/>
                          </a:solidFill>
                          <a:effectLst/>
                          <a:latin typeface="MabryPro"/>
                        </a:rPr>
                        <a:t>ethics </a:t>
                      </a:r>
                    </a:p>
                    <a:p>
                      <a:pPr marL="285750" indent="-285750">
                        <a:buFont typeface="Arial" panose="020B0604020202020204" pitchFamily="34" charset="0"/>
                        <a:buChar char="•"/>
                      </a:pPr>
                      <a:r>
                        <a:rPr lang="en-NZ" sz="2000" b="0" dirty="0">
                          <a:solidFill>
                            <a:srgbClr val="00111C"/>
                          </a:solidFill>
                          <a:effectLst/>
                          <a:latin typeface="MabryPro"/>
                        </a:rPr>
                        <a:t>conflicts of interest </a:t>
                      </a:r>
                    </a:p>
                    <a:p>
                      <a:pPr marL="285750" indent="-285750">
                        <a:buFont typeface="Arial" panose="020B0604020202020204" pitchFamily="34" charset="0"/>
                        <a:buChar char="•"/>
                      </a:pPr>
                      <a:r>
                        <a:rPr lang="en-NZ" sz="2000" b="0" dirty="0">
                          <a:solidFill>
                            <a:srgbClr val="00111C"/>
                          </a:solidFill>
                          <a:effectLst/>
                          <a:latin typeface="MabryPro"/>
                        </a:rPr>
                        <a:t>customer service </a:t>
                      </a:r>
                    </a:p>
                    <a:p>
                      <a:pPr marL="285750" indent="-285750">
                        <a:buFont typeface="Arial" panose="020B0604020202020204" pitchFamily="34" charset="0"/>
                        <a:buChar char="•"/>
                      </a:pPr>
                      <a:r>
                        <a:rPr lang="en-NZ" sz="2000" b="0" dirty="0">
                          <a:solidFill>
                            <a:srgbClr val="00111C"/>
                          </a:solidFill>
                          <a:effectLst/>
                          <a:latin typeface="MabryPro"/>
                        </a:rPr>
                        <a:t>communication skills </a:t>
                      </a:r>
                    </a:p>
                    <a:p>
                      <a:pPr marL="285750" indent="-285750">
                        <a:buFont typeface="Arial" panose="020B0604020202020204" pitchFamily="34" charset="0"/>
                        <a:buChar char="•"/>
                      </a:pPr>
                      <a:r>
                        <a:rPr lang="en-NZ" sz="2000" b="0" dirty="0">
                          <a:solidFill>
                            <a:srgbClr val="00111C"/>
                          </a:solidFill>
                          <a:effectLst/>
                          <a:latin typeface="MabryPro"/>
                        </a:rPr>
                        <a:t>product knowledge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2000" b="0" kern="1200" dirty="0">
                          <a:solidFill>
                            <a:schemeClr val="tx1"/>
                          </a:solidFill>
                          <a:effectLst/>
                          <a:latin typeface="+mn-lt"/>
                          <a:ea typeface="+mn-ea"/>
                          <a:cs typeface="+mn-cs"/>
                        </a:rPr>
                        <a:t>relevant regulation </a:t>
                      </a:r>
                    </a:p>
                    <a:p>
                      <a:pPr marL="285750" indent="-285750">
                        <a:buFont typeface="Arial" panose="020B0604020202020204" pitchFamily="34" charset="0"/>
                        <a:buChar char="•"/>
                      </a:pPr>
                      <a:r>
                        <a:rPr lang="en-NZ" sz="2000" b="0" dirty="0">
                          <a:solidFill>
                            <a:srgbClr val="00111C"/>
                          </a:solidFill>
                          <a:effectLst/>
                          <a:latin typeface="MabryPro"/>
                        </a:rPr>
                        <a:t>government assistance </a:t>
                      </a:r>
                    </a:p>
                    <a:p>
                      <a:pPr marL="285750" indent="-285750">
                        <a:buFont typeface="Arial" panose="020B0604020202020204" pitchFamily="34" charset="0"/>
                        <a:buChar char="•"/>
                      </a:pPr>
                      <a:r>
                        <a:rPr lang="en-NZ" sz="2000" b="0" dirty="0">
                          <a:solidFill>
                            <a:srgbClr val="00111C"/>
                          </a:solidFill>
                          <a:effectLst/>
                          <a:latin typeface="MabryPro"/>
                        </a:rPr>
                        <a:t>technology/ social media </a:t>
                      </a:r>
                    </a:p>
                    <a:p>
                      <a:pPr marL="285750" indent="-285750">
                        <a:buFont typeface="Arial" panose="020B0604020202020204" pitchFamily="34" charset="0"/>
                        <a:buChar char="•"/>
                      </a:pPr>
                      <a:r>
                        <a:rPr lang="en-NZ" sz="2000" b="0" dirty="0">
                          <a:solidFill>
                            <a:srgbClr val="00111C"/>
                          </a:solidFill>
                          <a:effectLst/>
                          <a:latin typeface="MabryPro"/>
                        </a:rPr>
                        <a:t>business processes </a:t>
                      </a:r>
                    </a:p>
                    <a:p>
                      <a:pPr marL="285750" indent="-285750">
                        <a:buFont typeface="Arial" panose="020B0604020202020204" pitchFamily="34" charset="0"/>
                        <a:buChar char="•"/>
                      </a:pPr>
                      <a:r>
                        <a:rPr lang="en-NZ" sz="2000" b="0" dirty="0">
                          <a:solidFill>
                            <a:srgbClr val="00111C"/>
                          </a:solidFill>
                          <a:effectLst/>
                          <a:latin typeface="MabryPro"/>
                        </a:rPr>
                        <a:t>complaints handling </a:t>
                      </a:r>
                    </a:p>
                    <a:p>
                      <a:pPr marL="285750" indent="-285750">
                        <a:buFont typeface="Arial" panose="020B0604020202020204" pitchFamily="34" charset="0"/>
                        <a:buChar char="•"/>
                      </a:pPr>
                      <a:r>
                        <a:rPr lang="en-NZ" sz="2000" b="0" dirty="0">
                          <a:solidFill>
                            <a:srgbClr val="00111C"/>
                          </a:solidFill>
                          <a:effectLst/>
                          <a:latin typeface="MabryPro"/>
                        </a:rPr>
                        <a:t>research and analysis </a:t>
                      </a:r>
                    </a:p>
                    <a:p>
                      <a:pPr marL="285750" indent="-285750">
                        <a:buFont typeface="Arial" panose="020B0604020202020204" pitchFamily="34" charset="0"/>
                        <a:buChar char="•"/>
                      </a:pPr>
                      <a:r>
                        <a:rPr lang="en-NZ" sz="2000" b="0" dirty="0">
                          <a:solidFill>
                            <a:srgbClr val="00111C"/>
                          </a:solidFill>
                          <a:effectLst/>
                          <a:latin typeface="MabryPro"/>
                        </a:rPr>
                        <a:t>taxation </a:t>
                      </a:r>
                    </a:p>
                    <a:p>
                      <a:pPr marL="285750" indent="-285750">
                        <a:buFont typeface="Arial" panose="020B0604020202020204" pitchFamily="34" charset="0"/>
                        <a:buChar char="•"/>
                      </a:pPr>
                      <a:r>
                        <a:rPr lang="en-NZ" sz="2000" b="0" dirty="0">
                          <a:solidFill>
                            <a:srgbClr val="00111C"/>
                          </a:solidFill>
                          <a:effectLst/>
                          <a:latin typeface="MabryPro"/>
                        </a:rPr>
                        <a:t>business development </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4154208"/>
                  </a:ext>
                </a:extLst>
              </a:tr>
            </a:tbl>
          </a:graphicData>
        </a:graphic>
      </p:graphicFrame>
    </p:spTree>
    <p:extLst>
      <p:ext uri="{BB962C8B-B14F-4D97-AF65-F5344CB8AC3E}">
        <p14:creationId xmlns:p14="http://schemas.microsoft.com/office/powerpoint/2010/main" val="3758066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381810" y="2802990"/>
            <a:ext cx="3054117" cy="1323439"/>
          </a:xfrm>
          <a:prstGeom prst="rect">
            <a:avLst/>
          </a:prstGeom>
          <a:noFill/>
        </p:spPr>
        <p:txBody>
          <a:bodyPr wrap="square" rtlCol="0">
            <a:spAutoFit/>
          </a:bodyPr>
          <a:lstStyle/>
          <a:p>
            <a:r>
              <a:rPr lang="en-US" sz="4000" dirty="0">
                <a:solidFill>
                  <a:schemeClr val="bg1"/>
                </a:solidFill>
              </a:rPr>
              <a:t>INVESTMENT ADVISER</a:t>
            </a:r>
          </a:p>
        </p:txBody>
      </p:sp>
      <p:sp>
        <p:nvSpPr>
          <p:cNvPr id="2" name="TextBox 1">
            <a:extLst>
              <a:ext uri="{FF2B5EF4-FFF2-40B4-BE49-F238E27FC236}">
                <a16:creationId xmlns:a16="http://schemas.microsoft.com/office/drawing/2014/main" id="{3436E8F7-5B11-2241-A14C-6C34CF6EC13E}"/>
              </a:ext>
            </a:extLst>
          </p:cNvPr>
          <p:cNvSpPr txBox="1"/>
          <p:nvPr/>
        </p:nvSpPr>
        <p:spPr>
          <a:xfrm>
            <a:off x="4267470" y="3147756"/>
            <a:ext cx="5824186" cy="510778"/>
          </a:xfrm>
          <a:prstGeom prst="roundRect">
            <a:avLst/>
          </a:prstGeom>
          <a:noFill/>
        </p:spPr>
        <p:txBody>
          <a:bodyPr wrap="square" rtlCol="0">
            <a:spAutoFit/>
          </a:bodyPr>
          <a:lstStyle/>
          <a:p>
            <a:r>
              <a:rPr lang="en-NZ" sz="2400" dirty="0"/>
              <a:t>Refer to examples page 9 of workbook.</a:t>
            </a:r>
          </a:p>
        </p:txBody>
      </p:sp>
      <p:pic>
        <p:nvPicPr>
          <p:cNvPr id="4" name="Picture 3" descr="A stock chart with blue graphs">
            <a:extLst>
              <a:ext uri="{FF2B5EF4-FFF2-40B4-BE49-F238E27FC236}">
                <a16:creationId xmlns:a16="http://schemas.microsoft.com/office/drawing/2014/main" id="{7F0F82A6-70FE-41C2-8DE1-63384ECEF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999" y="332867"/>
            <a:ext cx="3564209" cy="2423960"/>
          </a:xfrm>
          <a:prstGeom prst="rect">
            <a:avLst/>
          </a:prstGeom>
        </p:spPr>
      </p:pic>
    </p:spTree>
    <p:extLst>
      <p:ext uri="{BB962C8B-B14F-4D97-AF65-F5344CB8AC3E}">
        <p14:creationId xmlns:p14="http://schemas.microsoft.com/office/powerpoint/2010/main" val="169288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381810" y="2802990"/>
            <a:ext cx="2678545" cy="1323439"/>
          </a:xfrm>
          <a:prstGeom prst="rect">
            <a:avLst/>
          </a:prstGeom>
          <a:noFill/>
        </p:spPr>
        <p:txBody>
          <a:bodyPr wrap="square" rtlCol="0">
            <a:spAutoFit/>
          </a:bodyPr>
          <a:lstStyle/>
          <a:p>
            <a:r>
              <a:rPr lang="en-US" sz="4000" dirty="0">
                <a:solidFill>
                  <a:schemeClr val="bg1"/>
                </a:solidFill>
              </a:rPr>
              <a:t>INSURANCE ADVISER</a:t>
            </a:r>
          </a:p>
        </p:txBody>
      </p:sp>
      <p:sp>
        <p:nvSpPr>
          <p:cNvPr id="2" name="TextBox 1">
            <a:extLst>
              <a:ext uri="{FF2B5EF4-FFF2-40B4-BE49-F238E27FC236}">
                <a16:creationId xmlns:a16="http://schemas.microsoft.com/office/drawing/2014/main" id="{3436E8F7-5B11-2241-A14C-6C34CF6EC13E}"/>
              </a:ext>
            </a:extLst>
          </p:cNvPr>
          <p:cNvSpPr txBox="1"/>
          <p:nvPr/>
        </p:nvSpPr>
        <p:spPr>
          <a:xfrm>
            <a:off x="4202226" y="3236728"/>
            <a:ext cx="5824186" cy="476726"/>
          </a:xfrm>
          <a:prstGeom prst="roundRect">
            <a:avLst/>
          </a:prstGeom>
          <a:noFill/>
        </p:spPr>
        <p:txBody>
          <a:bodyPr wrap="square" rtlCol="0">
            <a:spAutoFit/>
          </a:bodyPr>
          <a:lstStyle/>
          <a:p>
            <a:r>
              <a:rPr lang="en-NZ" sz="2200" dirty="0"/>
              <a:t>Refer to examples page 9 of workbook.</a:t>
            </a:r>
          </a:p>
        </p:txBody>
      </p:sp>
      <p:pic>
        <p:nvPicPr>
          <p:cNvPr id="4" name="Picture 3" descr="Large and small hands holding red heart">
            <a:extLst>
              <a:ext uri="{FF2B5EF4-FFF2-40B4-BE49-F238E27FC236}">
                <a16:creationId xmlns:a16="http://schemas.microsoft.com/office/drawing/2014/main" id="{4B0DB27C-5CC2-4EF6-8E95-AFDD03B70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755" y="326151"/>
            <a:ext cx="4569681" cy="2570445"/>
          </a:xfrm>
          <a:prstGeom prst="rect">
            <a:avLst/>
          </a:prstGeom>
        </p:spPr>
      </p:pic>
    </p:spTree>
    <p:extLst>
      <p:ext uri="{BB962C8B-B14F-4D97-AF65-F5344CB8AC3E}">
        <p14:creationId xmlns:p14="http://schemas.microsoft.com/office/powerpoint/2010/main" val="3692562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381810" y="2802990"/>
            <a:ext cx="2678545" cy="1323439"/>
          </a:xfrm>
          <a:prstGeom prst="rect">
            <a:avLst/>
          </a:prstGeom>
          <a:noFill/>
        </p:spPr>
        <p:txBody>
          <a:bodyPr wrap="square" rtlCol="0">
            <a:spAutoFit/>
          </a:bodyPr>
          <a:lstStyle/>
          <a:p>
            <a:r>
              <a:rPr lang="en-US" sz="4000" dirty="0">
                <a:solidFill>
                  <a:schemeClr val="bg1"/>
                </a:solidFill>
              </a:rPr>
              <a:t>MORTGAGE</a:t>
            </a:r>
          </a:p>
          <a:p>
            <a:r>
              <a:rPr lang="en-US" sz="4000" dirty="0">
                <a:solidFill>
                  <a:schemeClr val="bg1"/>
                </a:solidFill>
              </a:rPr>
              <a:t>ADVISER</a:t>
            </a:r>
          </a:p>
        </p:txBody>
      </p:sp>
      <p:sp>
        <p:nvSpPr>
          <p:cNvPr id="2" name="TextBox 1">
            <a:extLst>
              <a:ext uri="{FF2B5EF4-FFF2-40B4-BE49-F238E27FC236}">
                <a16:creationId xmlns:a16="http://schemas.microsoft.com/office/drawing/2014/main" id="{3436E8F7-5B11-2241-A14C-6C34CF6EC13E}"/>
              </a:ext>
            </a:extLst>
          </p:cNvPr>
          <p:cNvSpPr txBox="1"/>
          <p:nvPr/>
        </p:nvSpPr>
        <p:spPr>
          <a:xfrm>
            <a:off x="4267470" y="3261102"/>
            <a:ext cx="5824186" cy="476726"/>
          </a:xfrm>
          <a:prstGeom prst="roundRect">
            <a:avLst/>
          </a:prstGeom>
          <a:noFill/>
        </p:spPr>
        <p:txBody>
          <a:bodyPr wrap="square" rtlCol="0">
            <a:spAutoFit/>
          </a:bodyPr>
          <a:lstStyle/>
          <a:p>
            <a:r>
              <a:rPr lang="en-NZ" sz="2200" dirty="0"/>
              <a:t>Refer to examples page 10 of workbook.</a:t>
            </a:r>
          </a:p>
        </p:txBody>
      </p:sp>
      <p:pic>
        <p:nvPicPr>
          <p:cNvPr id="4" name="Picture 3" descr="A cutout of a house with shadow at the back">
            <a:extLst>
              <a:ext uri="{FF2B5EF4-FFF2-40B4-BE49-F238E27FC236}">
                <a16:creationId xmlns:a16="http://schemas.microsoft.com/office/drawing/2014/main" id="{324CE235-D73B-4BC7-AB54-4FD927174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93" y="372791"/>
            <a:ext cx="3838346" cy="2486543"/>
          </a:xfrm>
          <a:prstGeom prst="rect">
            <a:avLst/>
          </a:prstGeom>
        </p:spPr>
      </p:pic>
    </p:spTree>
    <p:extLst>
      <p:ext uri="{BB962C8B-B14F-4D97-AF65-F5344CB8AC3E}">
        <p14:creationId xmlns:p14="http://schemas.microsoft.com/office/powerpoint/2010/main" val="8755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441293" y="2688050"/>
            <a:ext cx="2934045" cy="1323439"/>
          </a:xfrm>
          <a:prstGeom prst="rect">
            <a:avLst/>
          </a:prstGeom>
          <a:noFill/>
        </p:spPr>
        <p:txBody>
          <a:bodyPr wrap="square" rtlCol="0">
            <a:spAutoFit/>
          </a:bodyPr>
          <a:lstStyle/>
          <a:p>
            <a:r>
              <a:rPr lang="en-US" sz="4000" dirty="0">
                <a:solidFill>
                  <a:schemeClr val="bg1"/>
                </a:solidFill>
              </a:rPr>
              <a:t>DIRECTORS OF A FAP</a:t>
            </a:r>
          </a:p>
        </p:txBody>
      </p:sp>
      <p:sp>
        <p:nvSpPr>
          <p:cNvPr id="2" name="TextBox 1">
            <a:extLst>
              <a:ext uri="{FF2B5EF4-FFF2-40B4-BE49-F238E27FC236}">
                <a16:creationId xmlns:a16="http://schemas.microsoft.com/office/drawing/2014/main" id="{3436E8F7-5B11-2241-A14C-6C34CF6EC13E}"/>
              </a:ext>
            </a:extLst>
          </p:cNvPr>
          <p:cNvSpPr txBox="1"/>
          <p:nvPr/>
        </p:nvSpPr>
        <p:spPr>
          <a:xfrm>
            <a:off x="4267470" y="3094380"/>
            <a:ext cx="5824186" cy="476726"/>
          </a:xfrm>
          <a:prstGeom prst="roundRect">
            <a:avLst/>
          </a:prstGeom>
          <a:noFill/>
        </p:spPr>
        <p:txBody>
          <a:bodyPr wrap="square" rtlCol="0">
            <a:spAutoFit/>
          </a:bodyPr>
          <a:lstStyle/>
          <a:p>
            <a:r>
              <a:rPr lang="en-NZ" sz="2200" dirty="0"/>
              <a:t>Refer to examples page 10 of workbook.</a:t>
            </a:r>
          </a:p>
        </p:txBody>
      </p:sp>
    </p:spTree>
    <p:extLst>
      <p:ext uri="{BB962C8B-B14F-4D97-AF65-F5344CB8AC3E}">
        <p14:creationId xmlns:p14="http://schemas.microsoft.com/office/powerpoint/2010/main" val="69447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335629" y="2261266"/>
            <a:ext cx="3349681" cy="1323439"/>
          </a:xfrm>
          <a:prstGeom prst="rect">
            <a:avLst/>
          </a:prstGeom>
          <a:noFill/>
        </p:spPr>
        <p:txBody>
          <a:bodyPr wrap="square" rtlCol="0">
            <a:spAutoFit/>
          </a:bodyPr>
          <a:lstStyle/>
          <a:p>
            <a:r>
              <a:rPr lang="en-US" sz="4000" dirty="0">
                <a:solidFill>
                  <a:schemeClr val="bg1"/>
                </a:solidFill>
              </a:rPr>
              <a:t>DIRECTORS OF A FAP</a:t>
            </a:r>
          </a:p>
        </p:txBody>
      </p:sp>
      <p:sp>
        <p:nvSpPr>
          <p:cNvPr id="2" name="TextBox 1">
            <a:extLst>
              <a:ext uri="{FF2B5EF4-FFF2-40B4-BE49-F238E27FC236}">
                <a16:creationId xmlns:a16="http://schemas.microsoft.com/office/drawing/2014/main" id="{3436E8F7-5B11-2241-A14C-6C34CF6EC13E}"/>
              </a:ext>
            </a:extLst>
          </p:cNvPr>
          <p:cNvSpPr txBox="1"/>
          <p:nvPr/>
        </p:nvSpPr>
        <p:spPr>
          <a:xfrm>
            <a:off x="4351017" y="811770"/>
            <a:ext cx="7040565" cy="4222433"/>
          </a:xfrm>
          <a:prstGeom prst="roundRect">
            <a:avLst/>
          </a:prstGeom>
          <a:solidFill>
            <a:schemeClr val="bg2"/>
          </a:solidFill>
        </p:spPr>
        <p:txBody>
          <a:bodyPr wrap="square" rtlCol="0">
            <a:spAutoFit/>
          </a:bodyPr>
          <a:lstStyle/>
          <a:p>
            <a:r>
              <a:rPr lang="en-NZ" sz="2200" dirty="0"/>
              <a:t>If you’re a </a:t>
            </a:r>
            <a:r>
              <a:rPr lang="en-NZ" sz="2200" b="1" dirty="0"/>
              <a:t>director of your company, </a:t>
            </a:r>
            <a:r>
              <a:rPr lang="en-NZ" sz="2200" dirty="0"/>
              <a:t>there are additional responsibilities you must meet under different legislation.</a:t>
            </a:r>
          </a:p>
          <a:p>
            <a:endParaRPr lang="en-NZ" sz="2200" dirty="0"/>
          </a:p>
          <a:p>
            <a:r>
              <a:rPr lang="en-NZ" sz="2200" b="1" dirty="0"/>
              <a:t>The FMA and the Institute of Directors </a:t>
            </a:r>
            <a:r>
              <a:rPr lang="en-NZ" sz="2200" dirty="0"/>
              <a:t>have issued a guide called </a:t>
            </a:r>
            <a:r>
              <a:rPr lang="en-NZ" sz="2200" b="1" dirty="0"/>
              <a:t>‘The essentials of being a director.’ </a:t>
            </a:r>
          </a:p>
          <a:p>
            <a:endParaRPr lang="en-NZ" sz="2200" b="1" dirty="0"/>
          </a:p>
          <a:p>
            <a:r>
              <a:rPr lang="en-NZ" sz="2200" dirty="0"/>
              <a:t>This describes directors’ various responsibilities such as risk management, governance and ethics, and provides a good basis for developing your Continuing Professional Development (CPD) plan.</a:t>
            </a:r>
          </a:p>
        </p:txBody>
      </p:sp>
      <p:pic>
        <p:nvPicPr>
          <p:cNvPr id="7" name="Graphic 6" descr="Board Of Directors outline">
            <a:extLst>
              <a:ext uri="{FF2B5EF4-FFF2-40B4-BE49-F238E27FC236}">
                <a16:creationId xmlns:a16="http://schemas.microsoft.com/office/drawing/2014/main" id="{8826278B-2BFA-48C6-99DB-A19E0C2FE4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6653" y="4494871"/>
            <a:ext cx="2296454" cy="2296454"/>
          </a:xfrm>
          <a:prstGeom prst="rect">
            <a:avLst/>
          </a:prstGeom>
        </p:spPr>
      </p:pic>
    </p:spTree>
    <p:extLst>
      <p:ext uri="{BB962C8B-B14F-4D97-AF65-F5344CB8AC3E}">
        <p14:creationId xmlns:p14="http://schemas.microsoft.com/office/powerpoint/2010/main" val="2858168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9027975" y="3699358"/>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476694" y="2375919"/>
            <a:ext cx="2678545" cy="1323439"/>
          </a:xfrm>
          <a:prstGeom prst="rect">
            <a:avLst/>
          </a:prstGeom>
          <a:noFill/>
        </p:spPr>
        <p:txBody>
          <a:bodyPr wrap="square" rtlCol="0">
            <a:spAutoFit/>
          </a:bodyPr>
          <a:lstStyle/>
          <a:p>
            <a:r>
              <a:rPr lang="en-US" sz="4000" dirty="0">
                <a:solidFill>
                  <a:schemeClr val="bg1"/>
                </a:solidFill>
              </a:rPr>
              <a:t>DIRECTORS OF A FAP</a:t>
            </a:r>
          </a:p>
        </p:txBody>
      </p:sp>
      <p:sp>
        <p:nvSpPr>
          <p:cNvPr id="2" name="TextBox 1">
            <a:extLst>
              <a:ext uri="{FF2B5EF4-FFF2-40B4-BE49-F238E27FC236}">
                <a16:creationId xmlns:a16="http://schemas.microsoft.com/office/drawing/2014/main" id="{3436E8F7-5B11-2241-A14C-6C34CF6EC13E}"/>
              </a:ext>
            </a:extLst>
          </p:cNvPr>
          <p:cNvSpPr txBox="1"/>
          <p:nvPr/>
        </p:nvSpPr>
        <p:spPr>
          <a:xfrm>
            <a:off x="4278655" y="1147358"/>
            <a:ext cx="7346598" cy="3098721"/>
          </a:xfrm>
          <a:prstGeom prst="roundRect">
            <a:avLst/>
          </a:prstGeom>
          <a:solidFill>
            <a:schemeClr val="bg2"/>
          </a:solidFill>
        </p:spPr>
        <p:txBody>
          <a:bodyPr wrap="square" rtlCol="0">
            <a:spAutoFit/>
          </a:bodyPr>
          <a:lstStyle/>
          <a:p>
            <a:pPr fontAlgn="base"/>
            <a:r>
              <a:rPr lang="en-NZ" sz="2200" b="1" dirty="0"/>
              <a:t>‘The essentials of being a director’ </a:t>
            </a:r>
            <a:r>
              <a:rPr lang="en-NZ" sz="2200" dirty="0"/>
              <a:t>outlines</a:t>
            </a:r>
            <a:endParaRPr lang="en-NZ" sz="2200" dirty="0">
              <a:solidFill>
                <a:srgbClr val="1D252D"/>
              </a:solidFill>
            </a:endParaRPr>
          </a:p>
          <a:p>
            <a:pPr fontAlgn="base"/>
            <a:r>
              <a:rPr lang="en-NZ" sz="2200" dirty="0">
                <a:solidFill>
                  <a:srgbClr val="1D252D"/>
                </a:solidFill>
              </a:rPr>
              <a:t>the main areas of focus for effective directors, including:</a:t>
            </a:r>
          </a:p>
          <a:p>
            <a:pPr marL="342900" indent="-342900" fontAlgn="base">
              <a:buFont typeface="Arial" panose="020B0604020202020204" pitchFamily="34" charset="0"/>
              <a:buChar char="•"/>
            </a:pPr>
            <a:r>
              <a:rPr lang="en-NZ" sz="2200" dirty="0">
                <a:solidFill>
                  <a:srgbClr val="1D252D"/>
                </a:solidFill>
              </a:rPr>
              <a:t>due diligence before accepting a directorship</a:t>
            </a:r>
          </a:p>
          <a:p>
            <a:pPr marL="342900" indent="-342900" fontAlgn="base">
              <a:buFont typeface="Arial" panose="020B0604020202020204" pitchFamily="34" charset="0"/>
              <a:buChar char="•"/>
            </a:pPr>
            <a:r>
              <a:rPr lang="en-NZ" sz="2200" dirty="0">
                <a:solidFill>
                  <a:srgbClr val="1D252D"/>
                </a:solidFill>
              </a:rPr>
              <a:t>working with other board members and management</a:t>
            </a:r>
          </a:p>
          <a:p>
            <a:pPr marL="342900" indent="-342900" fontAlgn="base">
              <a:buFont typeface="Arial" panose="020B0604020202020204" pitchFamily="34" charset="0"/>
              <a:buChar char="•"/>
            </a:pPr>
            <a:r>
              <a:rPr lang="en-NZ" sz="2200" dirty="0">
                <a:solidFill>
                  <a:srgbClr val="1D252D"/>
                </a:solidFill>
              </a:rPr>
              <a:t>decision making</a:t>
            </a:r>
          </a:p>
          <a:p>
            <a:pPr marL="342900" indent="-342900" fontAlgn="base">
              <a:buFont typeface="Arial" panose="020B0604020202020204" pitchFamily="34" charset="0"/>
              <a:buChar char="•"/>
            </a:pPr>
            <a:r>
              <a:rPr lang="en-NZ" sz="2200" dirty="0">
                <a:solidFill>
                  <a:srgbClr val="1D252D"/>
                </a:solidFill>
              </a:rPr>
              <a:t>signing off financials</a:t>
            </a:r>
          </a:p>
          <a:p>
            <a:pPr marL="342900" indent="-342900" fontAlgn="base">
              <a:buFont typeface="Arial" panose="020B0604020202020204" pitchFamily="34" charset="0"/>
              <a:buChar char="•"/>
            </a:pPr>
            <a:r>
              <a:rPr lang="en-NZ" sz="2200" dirty="0">
                <a:solidFill>
                  <a:srgbClr val="1D252D"/>
                </a:solidFill>
              </a:rPr>
              <a:t>raising capital</a:t>
            </a:r>
          </a:p>
          <a:p>
            <a:pPr marL="342900" indent="-342900" fontAlgn="base">
              <a:buFont typeface="Arial" panose="020B0604020202020204" pitchFamily="34" charset="0"/>
              <a:buChar char="•"/>
            </a:pPr>
            <a:r>
              <a:rPr lang="en-NZ" sz="2200" dirty="0">
                <a:solidFill>
                  <a:srgbClr val="1D252D"/>
                </a:solidFill>
              </a:rPr>
              <a:t>what to do if things go wrong.</a:t>
            </a:r>
          </a:p>
        </p:txBody>
      </p:sp>
      <p:sp>
        <p:nvSpPr>
          <p:cNvPr id="3" name="TextBox 2">
            <a:extLst>
              <a:ext uri="{FF2B5EF4-FFF2-40B4-BE49-F238E27FC236}">
                <a16:creationId xmlns:a16="http://schemas.microsoft.com/office/drawing/2014/main" id="{838C91F6-4859-4155-BA20-F0BA3791FA28}"/>
              </a:ext>
            </a:extLst>
          </p:cNvPr>
          <p:cNvSpPr txBox="1"/>
          <p:nvPr/>
        </p:nvSpPr>
        <p:spPr>
          <a:xfrm>
            <a:off x="4418502" y="4586211"/>
            <a:ext cx="7032696" cy="1015663"/>
          </a:xfrm>
          <a:prstGeom prst="rect">
            <a:avLst/>
          </a:prstGeom>
          <a:noFill/>
        </p:spPr>
        <p:txBody>
          <a:bodyPr wrap="square" rtlCol="0">
            <a:spAutoFit/>
          </a:bodyPr>
          <a:lstStyle/>
          <a:p>
            <a:r>
              <a:rPr lang="en-US" sz="2000" dirty="0"/>
              <a:t>Visit: </a:t>
            </a:r>
            <a:r>
              <a:rPr lang="en-NZ" sz="2000" dirty="0">
                <a:solidFill>
                  <a:srgbClr val="1D252D"/>
                </a:solidFill>
                <a:hlinkClick r:id="rId3"/>
              </a:rPr>
              <a:t>https://www.iod.org.nz/resources-and-insights/guides-and-resources/the-essentials-of-being-a-director-ng-mea-waiwai-o-te-t-ranga-whakataka/#</a:t>
            </a:r>
            <a:endParaRPr lang="en-NZ" sz="2000" dirty="0">
              <a:solidFill>
                <a:srgbClr val="1D252D"/>
              </a:solidFill>
            </a:endParaRPr>
          </a:p>
        </p:txBody>
      </p:sp>
    </p:spTree>
    <p:extLst>
      <p:ext uri="{BB962C8B-B14F-4D97-AF65-F5344CB8AC3E}">
        <p14:creationId xmlns:p14="http://schemas.microsoft.com/office/powerpoint/2010/main" val="2842423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247828" y="2802991"/>
            <a:ext cx="2864827" cy="707886"/>
          </a:xfrm>
          <a:prstGeom prst="rect">
            <a:avLst/>
          </a:prstGeom>
          <a:noFill/>
        </p:spPr>
        <p:txBody>
          <a:bodyPr wrap="square" rtlCol="0">
            <a:spAutoFit/>
          </a:bodyPr>
          <a:lstStyle/>
          <a:p>
            <a:r>
              <a:rPr lang="en-US" sz="4000" dirty="0">
                <a:solidFill>
                  <a:schemeClr val="bg1"/>
                </a:solidFill>
              </a:rPr>
              <a:t>DISCLAIMER</a:t>
            </a:r>
          </a:p>
        </p:txBody>
      </p:sp>
      <p:sp>
        <p:nvSpPr>
          <p:cNvPr id="2" name="TextBox 1">
            <a:extLst>
              <a:ext uri="{FF2B5EF4-FFF2-40B4-BE49-F238E27FC236}">
                <a16:creationId xmlns:a16="http://schemas.microsoft.com/office/drawing/2014/main" id="{3436E8F7-5B11-2241-A14C-6C34CF6EC13E}"/>
              </a:ext>
            </a:extLst>
          </p:cNvPr>
          <p:cNvSpPr txBox="1"/>
          <p:nvPr/>
        </p:nvSpPr>
        <p:spPr>
          <a:xfrm>
            <a:off x="4157332" y="1267055"/>
            <a:ext cx="7428214" cy="3779758"/>
          </a:xfrm>
          <a:prstGeom prst="roundRect">
            <a:avLst/>
          </a:prstGeom>
          <a:noFill/>
        </p:spPr>
        <p:txBody>
          <a:bodyPr wrap="square" rtlCol="0">
            <a:spAutoFit/>
          </a:bodyPr>
          <a:lstStyle/>
          <a:p>
            <a:r>
              <a:rPr lang="en-NZ" sz="2400" dirty="0"/>
              <a:t>The information provided in today’s webinar is for general information only and is not legal advice. </a:t>
            </a:r>
          </a:p>
          <a:p>
            <a:endParaRPr lang="en-NZ" sz="2400" dirty="0"/>
          </a:p>
          <a:p>
            <a:r>
              <a:rPr lang="en-US" sz="2400" b="1" dirty="0"/>
              <a:t>Reference material and resources used for todays webinar.</a:t>
            </a:r>
          </a:p>
          <a:p>
            <a:pPr marL="342900" indent="-342900">
              <a:buFont typeface="Arial" panose="020B0604020202020204" pitchFamily="34" charset="0"/>
              <a:buChar char="•"/>
            </a:pPr>
            <a:r>
              <a:rPr lang="en-US" sz="2400" dirty="0"/>
              <a:t>Your PDP Workbook</a:t>
            </a:r>
          </a:p>
          <a:p>
            <a:pPr marL="342900" indent="-342900">
              <a:buFont typeface="Arial" panose="020B0604020202020204" pitchFamily="34" charset="0"/>
              <a:buChar char="•"/>
            </a:pPr>
            <a:r>
              <a:rPr lang="en-US" sz="2400" dirty="0"/>
              <a:t>Code of Professional Conduct for Financial Advice Services.</a:t>
            </a:r>
          </a:p>
          <a:p>
            <a:pPr marL="342900" indent="-342900">
              <a:buFont typeface="Arial" panose="020B0604020202020204" pitchFamily="34" charset="0"/>
              <a:buChar char="•"/>
            </a:pPr>
            <a:r>
              <a:rPr lang="en-US" sz="2400" dirty="0"/>
              <a:t>Standard conditions for full FAP Licences – FMA</a:t>
            </a:r>
          </a:p>
        </p:txBody>
      </p:sp>
    </p:spTree>
    <p:extLst>
      <p:ext uri="{BB962C8B-B14F-4D97-AF65-F5344CB8AC3E}">
        <p14:creationId xmlns:p14="http://schemas.microsoft.com/office/powerpoint/2010/main" val="2816003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157878" y="2165379"/>
            <a:ext cx="3597960" cy="1938992"/>
          </a:xfrm>
          <a:prstGeom prst="rect">
            <a:avLst/>
          </a:prstGeom>
          <a:noFill/>
        </p:spPr>
        <p:txBody>
          <a:bodyPr wrap="square" rtlCol="0">
            <a:spAutoFit/>
          </a:bodyPr>
          <a:lstStyle/>
          <a:p>
            <a:r>
              <a:rPr lang="en-US" sz="4000" dirty="0">
                <a:solidFill>
                  <a:schemeClr val="bg1"/>
                </a:solidFill>
              </a:rPr>
              <a:t>CONTINUOUS</a:t>
            </a:r>
          </a:p>
          <a:p>
            <a:r>
              <a:rPr lang="en-US" sz="4000" dirty="0">
                <a:solidFill>
                  <a:schemeClr val="bg1"/>
                </a:solidFill>
              </a:rPr>
              <a:t>PROFESSIONAL</a:t>
            </a:r>
          </a:p>
          <a:p>
            <a:r>
              <a:rPr lang="en-US" sz="4000" dirty="0">
                <a:solidFill>
                  <a:schemeClr val="bg1"/>
                </a:solidFill>
              </a:rPr>
              <a:t>DEVELOPMENT</a:t>
            </a:r>
          </a:p>
        </p:txBody>
      </p:sp>
      <p:sp>
        <p:nvSpPr>
          <p:cNvPr id="2" name="TextBox 1">
            <a:extLst>
              <a:ext uri="{FF2B5EF4-FFF2-40B4-BE49-F238E27FC236}">
                <a16:creationId xmlns:a16="http://schemas.microsoft.com/office/drawing/2014/main" id="{3436E8F7-5B11-2241-A14C-6C34CF6EC13E}"/>
              </a:ext>
            </a:extLst>
          </p:cNvPr>
          <p:cNvSpPr txBox="1"/>
          <p:nvPr/>
        </p:nvSpPr>
        <p:spPr>
          <a:xfrm>
            <a:off x="4267470" y="2266552"/>
            <a:ext cx="5824186" cy="1600438"/>
          </a:xfrm>
          <a:prstGeom prst="roundRect">
            <a:avLst/>
          </a:prstGeom>
          <a:solidFill>
            <a:schemeClr val="bg2"/>
          </a:solidFill>
        </p:spPr>
        <p:txBody>
          <a:bodyPr wrap="square" rtlCol="0">
            <a:spAutoFit/>
          </a:bodyPr>
          <a:lstStyle/>
          <a:p>
            <a:pPr marL="342900" indent="-342900">
              <a:buFont typeface="Arial" panose="020B0604020202020204" pitchFamily="34" charset="0"/>
              <a:buChar char="•"/>
            </a:pPr>
            <a:r>
              <a:rPr lang="en-US" sz="2200" dirty="0"/>
              <a:t>How do I track my learning?</a:t>
            </a:r>
          </a:p>
          <a:p>
            <a:pPr marL="342900" indent="-342900">
              <a:buFont typeface="Arial" panose="020B0604020202020204" pitchFamily="34" charset="0"/>
              <a:buChar char="•"/>
            </a:pPr>
            <a:r>
              <a:rPr lang="en-US" sz="2200" dirty="0"/>
              <a:t>What do I need to record?</a:t>
            </a:r>
          </a:p>
          <a:p>
            <a:pPr marL="342900" indent="-342900">
              <a:buFont typeface="Arial" panose="020B0604020202020204" pitchFamily="34" charset="0"/>
              <a:buChar char="•"/>
            </a:pPr>
            <a:r>
              <a:rPr lang="en-US" sz="2200" dirty="0"/>
              <a:t>What timeframes is this done over?</a:t>
            </a:r>
          </a:p>
          <a:p>
            <a:pPr marL="342900" indent="-342900">
              <a:buFont typeface="Arial" panose="020B0604020202020204" pitchFamily="34" charset="0"/>
              <a:buChar char="•"/>
            </a:pPr>
            <a:r>
              <a:rPr lang="en-US" sz="2200" dirty="0"/>
              <a:t>When do I review this plan?</a:t>
            </a:r>
          </a:p>
        </p:txBody>
      </p:sp>
    </p:spTree>
    <p:extLst>
      <p:ext uri="{BB962C8B-B14F-4D97-AF65-F5344CB8AC3E}">
        <p14:creationId xmlns:p14="http://schemas.microsoft.com/office/powerpoint/2010/main" val="2350021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381810" y="2802990"/>
            <a:ext cx="2678545" cy="707886"/>
          </a:xfrm>
          <a:prstGeom prst="rect">
            <a:avLst/>
          </a:prstGeom>
          <a:noFill/>
        </p:spPr>
        <p:txBody>
          <a:bodyPr wrap="square" rtlCol="0">
            <a:spAutoFit/>
          </a:bodyPr>
          <a:lstStyle/>
          <a:p>
            <a:r>
              <a:rPr lang="en-US" sz="4000" dirty="0">
                <a:solidFill>
                  <a:schemeClr val="bg1"/>
                </a:solidFill>
              </a:rPr>
              <a:t>RESOURCES</a:t>
            </a:r>
          </a:p>
        </p:txBody>
      </p:sp>
      <p:sp>
        <p:nvSpPr>
          <p:cNvPr id="2" name="TextBox 1">
            <a:extLst>
              <a:ext uri="{FF2B5EF4-FFF2-40B4-BE49-F238E27FC236}">
                <a16:creationId xmlns:a16="http://schemas.microsoft.com/office/drawing/2014/main" id="{3436E8F7-5B11-2241-A14C-6C34CF6EC13E}"/>
              </a:ext>
            </a:extLst>
          </p:cNvPr>
          <p:cNvSpPr txBox="1"/>
          <p:nvPr/>
        </p:nvSpPr>
        <p:spPr>
          <a:xfrm>
            <a:off x="4048530" y="805949"/>
            <a:ext cx="6262065" cy="4188381"/>
          </a:xfrm>
          <a:prstGeom prst="roundRect">
            <a:avLst/>
          </a:prstGeom>
          <a:noFill/>
        </p:spPr>
        <p:txBody>
          <a:bodyPr wrap="square" rtlCol="0">
            <a:spAutoFit/>
          </a:bodyPr>
          <a:lstStyle/>
          <a:p>
            <a:pPr marL="342900" indent="-342900">
              <a:buFont typeface="Arial" panose="020B0604020202020204" pitchFamily="34" charset="0"/>
              <a:buChar char="•"/>
            </a:pPr>
            <a:r>
              <a:rPr lang="en-US" sz="2400" dirty="0"/>
              <a:t>Private training providers / Polytech</a:t>
            </a:r>
          </a:p>
          <a:p>
            <a:pPr marL="342900" indent="-342900">
              <a:buFont typeface="Arial" panose="020B0604020202020204" pitchFamily="34" charset="0"/>
              <a:buChar char="•"/>
            </a:pPr>
            <a:r>
              <a:rPr lang="en-US" sz="2400" dirty="0"/>
              <a:t>Product providers </a:t>
            </a:r>
          </a:p>
          <a:p>
            <a:pPr marL="342900" indent="-342900">
              <a:buFont typeface="Arial" panose="020B0604020202020204" pitchFamily="34" charset="0"/>
              <a:buChar char="•"/>
            </a:pPr>
            <a:r>
              <a:rPr lang="en-US" sz="2400" dirty="0"/>
              <a:t>Webinars </a:t>
            </a:r>
          </a:p>
          <a:p>
            <a:pPr marL="342900" indent="-342900">
              <a:buFont typeface="Arial" panose="020B0604020202020204" pitchFamily="34" charset="0"/>
              <a:buChar char="•"/>
            </a:pPr>
            <a:r>
              <a:rPr lang="en-US" sz="2400" dirty="0"/>
              <a:t>Podcasts </a:t>
            </a:r>
          </a:p>
          <a:p>
            <a:pPr marL="342900" indent="-342900">
              <a:buFont typeface="Arial" panose="020B0604020202020204" pitchFamily="34" charset="0"/>
              <a:buChar char="•"/>
            </a:pPr>
            <a:r>
              <a:rPr lang="en-US" sz="2400" dirty="0"/>
              <a:t>Roadshows</a:t>
            </a:r>
          </a:p>
          <a:p>
            <a:pPr marL="342900" indent="-342900">
              <a:buFont typeface="Arial" panose="020B0604020202020204" pitchFamily="34" charset="0"/>
              <a:buChar char="•"/>
            </a:pPr>
            <a:r>
              <a:rPr lang="en-US" sz="2400" dirty="0"/>
              <a:t>Conferences</a:t>
            </a:r>
          </a:p>
          <a:p>
            <a:pPr marL="342900" indent="-342900">
              <a:buFont typeface="Arial" panose="020B0604020202020204" pitchFamily="34" charset="0"/>
              <a:buChar char="•"/>
            </a:pPr>
            <a:r>
              <a:rPr lang="en-US" sz="2400" dirty="0"/>
              <a:t>Online articles</a:t>
            </a:r>
          </a:p>
          <a:p>
            <a:pPr marL="342900" indent="-342900">
              <a:buFont typeface="Arial" panose="020B0604020202020204" pitchFamily="34" charset="0"/>
              <a:buChar char="•"/>
            </a:pPr>
            <a:r>
              <a:rPr lang="en-US" sz="2400" dirty="0"/>
              <a:t>Blogs</a:t>
            </a:r>
          </a:p>
          <a:p>
            <a:pPr marL="342900" indent="-342900">
              <a:buFont typeface="Arial" panose="020B0604020202020204" pitchFamily="34" charset="0"/>
              <a:buChar char="•"/>
            </a:pPr>
            <a:r>
              <a:rPr lang="en-US" sz="2400" dirty="0"/>
              <a:t>Regulator website, updates and guidance</a:t>
            </a:r>
          </a:p>
          <a:p>
            <a:pPr marL="342900" indent="-342900">
              <a:buFont typeface="Arial" panose="020B0604020202020204" pitchFamily="34" charset="0"/>
              <a:buChar char="•"/>
            </a:pPr>
            <a:r>
              <a:rPr lang="en-US" sz="2400" dirty="0"/>
              <a:t>Industry groups</a:t>
            </a:r>
          </a:p>
        </p:txBody>
      </p:sp>
      <p:grpSp>
        <p:nvGrpSpPr>
          <p:cNvPr id="14" name="Group 13">
            <a:extLst>
              <a:ext uri="{FF2B5EF4-FFF2-40B4-BE49-F238E27FC236}">
                <a16:creationId xmlns:a16="http://schemas.microsoft.com/office/drawing/2014/main" id="{4F70A59C-493C-49EB-B2E9-1B07C472D7D9}"/>
              </a:ext>
            </a:extLst>
          </p:cNvPr>
          <p:cNvGrpSpPr/>
          <p:nvPr/>
        </p:nvGrpSpPr>
        <p:grpSpPr>
          <a:xfrm>
            <a:off x="4166249" y="4752938"/>
            <a:ext cx="5754045" cy="1354082"/>
            <a:chOff x="4009230" y="5066747"/>
            <a:chExt cx="5754045" cy="1354082"/>
          </a:xfrm>
        </p:grpSpPr>
        <p:pic>
          <p:nvPicPr>
            <p:cNvPr id="4" name="Graphic 3" descr="Online meeting outline">
              <a:extLst>
                <a:ext uri="{FF2B5EF4-FFF2-40B4-BE49-F238E27FC236}">
                  <a16:creationId xmlns:a16="http://schemas.microsoft.com/office/drawing/2014/main" id="{2CD1B1BD-4B95-4E0B-9693-FE2D46F5CA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09193" y="5066747"/>
              <a:ext cx="1354082" cy="1354082"/>
            </a:xfrm>
            <a:prstGeom prst="rect">
              <a:avLst/>
            </a:prstGeom>
          </p:spPr>
        </p:pic>
        <p:pic>
          <p:nvPicPr>
            <p:cNvPr id="7" name="Graphic 6" descr="Newspaper outline">
              <a:extLst>
                <a:ext uri="{FF2B5EF4-FFF2-40B4-BE49-F238E27FC236}">
                  <a16:creationId xmlns:a16="http://schemas.microsoft.com/office/drawing/2014/main" id="{AB50EFD4-79C5-4E0A-AE43-97087AF605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34649" y="5066747"/>
              <a:ext cx="1354082" cy="1354082"/>
            </a:xfrm>
            <a:prstGeom prst="rect">
              <a:avLst/>
            </a:prstGeom>
          </p:spPr>
        </p:pic>
        <p:pic>
          <p:nvPicPr>
            <p:cNvPr id="10" name="Graphic 9" descr="Podcast outline">
              <a:extLst>
                <a:ext uri="{FF2B5EF4-FFF2-40B4-BE49-F238E27FC236}">
                  <a16:creationId xmlns:a16="http://schemas.microsoft.com/office/drawing/2014/main" id="{3F578302-9556-444C-9E4C-7D2B6ECB25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09230" y="5066747"/>
              <a:ext cx="1354082" cy="1354082"/>
            </a:xfrm>
            <a:prstGeom prst="rect">
              <a:avLst/>
            </a:prstGeom>
          </p:spPr>
        </p:pic>
        <p:pic>
          <p:nvPicPr>
            <p:cNvPr id="12" name="Graphic 11" descr="Meeting outline">
              <a:extLst>
                <a:ext uri="{FF2B5EF4-FFF2-40B4-BE49-F238E27FC236}">
                  <a16:creationId xmlns:a16="http://schemas.microsoft.com/office/drawing/2014/main" id="{0DD52FDA-3215-458D-8A4D-E25D1C4F349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4975" y="5066748"/>
              <a:ext cx="1354081" cy="1354081"/>
            </a:xfrm>
            <a:prstGeom prst="rect">
              <a:avLst/>
            </a:prstGeom>
          </p:spPr>
        </p:pic>
      </p:grpSp>
    </p:spTree>
    <p:extLst>
      <p:ext uri="{BB962C8B-B14F-4D97-AF65-F5344CB8AC3E}">
        <p14:creationId xmlns:p14="http://schemas.microsoft.com/office/powerpoint/2010/main" val="1202800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381810" y="2802990"/>
            <a:ext cx="2678545" cy="707886"/>
          </a:xfrm>
          <a:prstGeom prst="rect">
            <a:avLst/>
          </a:prstGeom>
          <a:noFill/>
        </p:spPr>
        <p:txBody>
          <a:bodyPr wrap="square" rtlCol="0">
            <a:spAutoFit/>
          </a:bodyPr>
          <a:lstStyle/>
          <a:p>
            <a:r>
              <a:rPr lang="en-US" sz="4000" dirty="0">
                <a:solidFill>
                  <a:schemeClr val="bg1"/>
                </a:solidFill>
              </a:rPr>
              <a:t>NEXT STEPS</a:t>
            </a:r>
          </a:p>
        </p:txBody>
      </p:sp>
      <p:sp>
        <p:nvSpPr>
          <p:cNvPr id="2" name="TextBox 1">
            <a:extLst>
              <a:ext uri="{FF2B5EF4-FFF2-40B4-BE49-F238E27FC236}">
                <a16:creationId xmlns:a16="http://schemas.microsoft.com/office/drawing/2014/main" id="{3436E8F7-5B11-2241-A14C-6C34CF6EC13E}"/>
              </a:ext>
            </a:extLst>
          </p:cNvPr>
          <p:cNvSpPr txBox="1"/>
          <p:nvPr/>
        </p:nvSpPr>
        <p:spPr>
          <a:xfrm>
            <a:off x="4303205" y="2244227"/>
            <a:ext cx="7088377" cy="2145268"/>
          </a:xfrm>
          <a:prstGeom prst="roundRect">
            <a:avLst/>
          </a:prstGeom>
          <a:noFill/>
        </p:spPr>
        <p:txBody>
          <a:bodyPr wrap="square" rtlCol="0">
            <a:spAutoFit/>
          </a:bodyPr>
          <a:lstStyle/>
          <a:p>
            <a:pPr marL="342900" indent="-342900">
              <a:buFont typeface="Arial" panose="020B0604020202020204" pitchFamily="34" charset="0"/>
              <a:buChar char="•"/>
            </a:pPr>
            <a:r>
              <a:rPr lang="en-NZ" sz="2400" dirty="0"/>
              <a:t>Complete you PDP</a:t>
            </a:r>
          </a:p>
          <a:p>
            <a:pPr marL="342900" indent="-342900">
              <a:buFont typeface="Arial" panose="020B0604020202020204" pitchFamily="34" charset="0"/>
              <a:buChar char="•"/>
            </a:pPr>
            <a:r>
              <a:rPr lang="en-NZ" sz="2400" dirty="0"/>
              <a:t>Set up your own CPD register.</a:t>
            </a:r>
          </a:p>
          <a:p>
            <a:pPr marL="342900" indent="-342900">
              <a:buFont typeface="Arial" panose="020B0604020202020204" pitchFamily="34" charset="0"/>
              <a:buChar char="•"/>
            </a:pPr>
            <a:r>
              <a:rPr lang="en-NZ" sz="2400" dirty="0"/>
              <a:t>Set review dates to add or update</a:t>
            </a:r>
          </a:p>
          <a:p>
            <a:pPr marL="342900" indent="-342900">
              <a:buFont typeface="Arial" panose="020B0604020202020204" pitchFamily="34" charset="0"/>
              <a:buChar char="•"/>
            </a:pPr>
            <a:r>
              <a:rPr lang="en-NZ" sz="2400" dirty="0"/>
              <a:t>Add you CPD activity and completion quarterly</a:t>
            </a:r>
          </a:p>
          <a:p>
            <a:pPr marL="342900" indent="-342900">
              <a:buFont typeface="Arial" panose="020B0604020202020204" pitchFamily="34" charset="0"/>
              <a:buChar char="•"/>
            </a:pPr>
            <a:r>
              <a:rPr lang="en-NZ" sz="2400" dirty="0"/>
              <a:t>Go and learn something interesting!</a:t>
            </a:r>
          </a:p>
        </p:txBody>
      </p:sp>
      <p:pic>
        <p:nvPicPr>
          <p:cNvPr id="11" name="Graphic 10" descr="Clipboard Checked outline">
            <a:extLst>
              <a:ext uri="{FF2B5EF4-FFF2-40B4-BE49-F238E27FC236}">
                <a16:creationId xmlns:a16="http://schemas.microsoft.com/office/drawing/2014/main" id="{3828CA5C-F953-4F30-9CBC-3887F6654F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76817" y="865608"/>
            <a:ext cx="1779110" cy="1779110"/>
          </a:xfrm>
          <a:prstGeom prst="rect">
            <a:avLst/>
          </a:prstGeom>
        </p:spPr>
      </p:pic>
    </p:spTree>
    <p:extLst>
      <p:ext uri="{BB962C8B-B14F-4D97-AF65-F5344CB8AC3E}">
        <p14:creationId xmlns:p14="http://schemas.microsoft.com/office/powerpoint/2010/main" val="3508349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714447" y="4245949"/>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6852729" y="574269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9" name="TextBox 8">
            <a:extLst>
              <a:ext uri="{FF2B5EF4-FFF2-40B4-BE49-F238E27FC236}">
                <a16:creationId xmlns:a16="http://schemas.microsoft.com/office/drawing/2014/main" id="{C0701459-88BC-4F97-9591-7C177EEBCF92}"/>
              </a:ext>
            </a:extLst>
          </p:cNvPr>
          <p:cNvSpPr txBox="1"/>
          <p:nvPr/>
        </p:nvSpPr>
        <p:spPr>
          <a:xfrm>
            <a:off x="500992" y="595954"/>
            <a:ext cx="6584001" cy="1107996"/>
          </a:xfrm>
          <a:prstGeom prst="rect">
            <a:avLst/>
          </a:prstGeom>
          <a:noFill/>
        </p:spPr>
        <p:txBody>
          <a:bodyPr wrap="square" rtlCol="0">
            <a:spAutoFit/>
          </a:bodyPr>
          <a:lstStyle/>
          <a:p>
            <a:r>
              <a:rPr lang="en-US" sz="6600" dirty="0"/>
              <a:t>THANK YOU!</a:t>
            </a:r>
          </a:p>
        </p:txBody>
      </p:sp>
      <p:grpSp>
        <p:nvGrpSpPr>
          <p:cNvPr id="10" name="Group 9">
            <a:extLst>
              <a:ext uri="{FF2B5EF4-FFF2-40B4-BE49-F238E27FC236}">
                <a16:creationId xmlns:a16="http://schemas.microsoft.com/office/drawing/2014/main" id="{442001F5-9BAD-4C1D-A5A8-11907A535A07}"/>
              </a:ext>
            </a:extLst>
          </p:cNvPr>
          <p:cNvGrpSpPr/>
          <p:nvPr/>
        </p:nvGrpSpPr>
        <p:grpSpPr>
          <a:xfrm>
            <a:off x="6371488" y="542320"/>
            <a:ext cx="3404934" cy="3404934"/>
            <a:chOff x="6799241" y="1232672"/>
            <a:chExt cx="2467198" cy="2467198"/>
          </a:xfrm>
        </p:grpSpPr>
        <p:pic>
          <p:nvPicPr>
            <p:cNvPr id="7" name="Graphic 6" descr="Thought bubble with solid fill">
              <a:extLst>
                <a:ext uri="{FF2B5EF4-FFF2-40B4-BE49-F238E27FC236}">
                  <a16:creationId xmlns:a16="http://schemas.microsoft.com/office/drawing/2014/main" id="{72D1D28D-F380-45B5-8126-B2E07683E2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9241" y="1232672"/>
              <a:ext cx="2467198" cy="2467198"/>
            </a:xfrm>
            <a:prstGeom prst="rect">
              <a:avLst/>
            </a:prstGeom>
          </p:spPr>
        </p:pic>
        <p:pic>
          <p:nvPicPr>
            <p:cNvPr id="4" name="Graphic 3" descr="Question mark with solid fill">
              <a:extLst>
                <a:ext uri="{FF2B5EF4-FFF2-40B4-BE49-F238E27FC236}">
                  <a16:creationId xmlns:a16="http://schemas.microsoft.com/office/drawing/2014/main" id="{6CDE0118-68DF-4336-95A6-389DB8161E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14605" y="1873671"/>
              <a:ext cx="682390" cy="682390"/>
            </a:xfrm>
            <a:prstGeom prst="rect">
              <a:avLst/>
            </a:prstGeom>
          </p:spPr>
        </p:pic>
      </p:grpSp>
      <p:pic>
        <p:nvPicPr>
          <p:cNvPr id="14" name="Graphic 13" descr="User with solid fill">
            <a:extLst>
              <a:ext uri="{FF2B5EF4-FFF2-40B4-BE49-F238E27FC236}">
                <a16:creationId xmlns:a16="http://schemas.microsoft.com/office/drawing/2014/main" id="{6DB6B089-232D-4348-928F-BDFBE3B0EE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25824" y="2993160"/>
            <a:ext cx="2770933" cy="2770933"/>
          </a:xfrm>
          <a:prstGeom prst="rect">
            <a:avLst/>
          </a:prstGeom>
        </p:spPr>
      </p:pic>
      <p:sp>
        <p:nvSpPr>
          <p:cNvPr id="2" name="TextBox 1">
            <a:extLst>
              <a:ext uri="{FF2B5EF4-FFF2-40B4-BE49-F238E27FC236}">
                <a16:creationId xmlns:a16="http://schemas.microsoft.com/office/drawing/2014/main" id="{FE93D2FA-9CBD-4E11-94D7-6634B598D5C9}"/>
              </a:ext>
            </a:extLst>
          </p:cNvPr>
          <p:cNvSpPr txBox="1"/>
          <p:nvPr/>
        </p:nvSpPr>
        <p:spPr>
          <a:xfrm>
            <a:off x="581837" y="1897828"/>
            <a:ext cx="4987689" cy="1477328"/>
          </a:xfrm>
          <a:prstGeom prst="rect">
            <a:avLst/>
          </a:prstGeom>
          <a:noFill/>
        </p:spPr>
        <p:txBody>
          <a:bodyPr wrap="square" rtlCol="0">
            <a:spAutoFit/>
          </a:bodyPr>
          <a:lstStyle/>
          <a:p>
            <a:r>
              <a:rPr lang="en-US" sz="2400" dirty="0"/>
              <a:t>The PowerPoint will be available to our members under your membership account.</a:t>
            </a:r>
            <a:endParaRPr lang="en-NZ" sz="2400" dirty="0"/>
          </a:p>
          <a:p>
            <a:endParaRPr lang="en-NZ" dirty="0"/>
          </a:p>
        </p:txBody>
      </p:sp>
    </p:spTree>
    <p:extLst>
      <p:ext uri="{BB962C8B-B14F-4D97-AF65-F5344CB8AC3E}">
        <p14:creationId xmlns:p14="http://schemas.microsoft.com/office/powerpoint/2010/main" val="393051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54439E1-FEA2-4345-A7C3-561442FC8E64}"/>
              </a:ext>
            </a:extLst>
          </p:cNvPr>
          <p:cNvGrpSpPr/>
          <p:nvPr/>
        </p:nvGrpSpPr>
        <p:grpSpPr>
          <a:xfrm>
            <a:off x="9378417" y="347361"/>
            <a:ext cx="2418335" cy="2095000"/>
            <a:chOff x="9378417" y="485901"/>
            <a:chExt cx="2418335" cy="2095000"/>
          </a:xfrm>
        </p:grpSpPr>
        <p:pic>
          <p:nvPicPr>
            <p:cNvPr id="10" name="Graphic 9" descr="Pen outline">
              <a:extLst>
                <a:ext uri="{FF2B5EF4-FFF2-40B4-BE49-F238E27FC236}">
                  <a16:creationId xmlns:a16="http://schemas.microsoft.com/office/drawing/2014/main" id="{F6884AE9-1A13-4A6C-9F73-74BA0C7852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224250">
              <a:off x="10631090" y="485901"/>
              <a:ext cx="1165662" cy="1165662"/>
            </a:xfrm>
            <a:prstGeom prst="rect">
              <a:avLst/>
            </a:prstGeom>
          </p:spPr>
        </p:pic>
        <p:pic>
          <p:nvPicPr>
            <p:cNvPr id="12" name="Graphic 11" descr="List outline">
              <a:extLst>
                <a:ext uri="{FF2B5EF4-FFF2-40B4-BE49-F238E27FC236}">
                  <a16:creationId xmlns:a16="http://schemas.microsoft.com/office/drawing/2014/main" id="{0F5714D8-9D7A-4E0A-B8E2-7378899EBE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78417" y="536634"/>
              <a:ext cx="2044267" cy="2044267"/>
            </a:xfrm>
            <a:prstGeom prst="rect">
              <a:avLst/>
            </a:prstGeom>
          </p:spPr>
        </p:pic>
      </p:grpSp>
      <p:sp>
        <p:nvSpPr>
          <p:cNvPr id="8" name="Oval 7">
            <a:extLst>
              <a:ext uri="{FF2B5EF4-FFF2-40B4-BE49-F238E27FC236}">
                <a16:creationId xmlns:a16="http://schemas.microsoft.com/office/drawing/2014/main" id="{CFA316F0-A7B7-4A3C-BBDB-58300686E27F}"/>
              </a:ext>
            </a:extLst>
          </p:cNvPr>
          <p:cNvSpPr/>
          <p:nvPr/>
        </p:nvSpPr>
        <p:spPr>
          <a:xfrm>
            <a:off x="-1986721"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420274" y="3156933"/>
            <a:ext cx="2678545" cy="707886"/>
          </a:xfrm>
          <a:prstGeom prst="rect">
            <a:avLst/>
          </a:prstGeom>
          <a:noFill/>
        </p:spPr>
        <p:txBody>
          <a:bodyPr wrap="square" rtlCol="0">
            <a:spAutoFit/>
          </a:bodyPr>
          <a:lstStyle/>
          <a:p>
            <a:r>
              <a:rPr lang="en-US" sz="4000" dirty="0">
                <a:solidFill>
                  <a:schemeClr val="bg1"/>
                </a:solidFill>
              </a:rPr>
              <a:t>AGENDA</a:t>
            </a:r>
          </a:p>
        </p:txBody>
      </p:sp>
      <p:sp>
        <p:nvSpPr>
          <p:cNvPr id="2" name="TextBox 1">
            <a:extLst>
              <a:ext uri="{FF2B5EF4-FFF2-40B4-BE49-F238E27FC236}">
                <a16:creationId xmlns:a16="http://schemas.microsoft.com/office/drawing/2014/main" id="{3436E8F7-5B11-2241-A14C-6C34CF6EC13E}"/>
              </a:ext>
            </a:extLst>
          </p:cNvPr>
          <p:cNvSpPr txBox="1"/>
          <p:nvPr/>
        </p:nvSpPr>
        <p:spPr>
          <a:xfrm>
            <a:off x="4160973" y="1833485"/>
            <a:ext cx="7146648" cy="3132773"/>
          </a:xfrm>
          <a:prstGeom prst="roundRect">
            <a:avLst/>
          </a:prstGeom>
          <a:noFill/>
        </p:spPr>
        <p:txBody>
          <a:bodyPr wrap="square" rtlCol="0">
            <a:spAutoFit/>
          </a:bodyPr>
          <a:lstStyle/>
          <a:p>
            <a:endParaRPr lang="en-US" sz="2400" dirty="0"/>
          </a:p>
          <a:p>
            <a:pPr marL="342900" indent="-342900">
              <a:buFont typeface="Arial" panose="020B0604020202020204" pitchFamily="34" charset="0"/>
              <a:buChar char="•"/>
            </a:pPr>
            <a:r>
              <a:rPr lang="en-US" sz="2200" dirty="0"/>
              <a:t>Why do we need a professional development plan?</a:t>
            </a:r>
          </a:p>
          <a:p>
            <a:pPr marL="342900" indent="-342900">
              <a:buFont typeface="Arial" panose="020B0604020202020204" pitchFamily="34" charset="0"/>
              <a:buChar char="•"/>
            </a:pPr>
            <a:r>
              <a:rPr lang="en-US" sz="2200" dirty="0"/>
              <a:t>How do you get started?</a:t>
            </a:r>
          </a:p>
          <a:p>
            <a:pPr marL="342900" indent="-342900">
              <a:buFont typeface="Arial" panose="020B0604020202020204" pitchFamily="34" charset="0"/>
              <a:buChar char="•"/>
            </a:pPr>
            <a:r>
              <a:rPr lang="en-US" sz="2200" dirty="0"/>
              <a:t>What do I know and what can I learn?</a:t>
            </a:r>
          </a:p>
          <a:p>
            <a:pPr marL="342900" indent="-342900">
              <a:buFont typeface="Arial" panose="020B0604020202020204" pitchFamily="34" charset="0"/>
              <a:buChar char="•"/>
            </a:pPr>
            <a:r>
              <a:rPr lang="en-US" sz="2200" dirty="0"/>
              <a:t>Planning my training over the year.</a:t>
            </a:r>
          </a:p>
          <a:p>
            <a:pPr marL="342900" indent="-342900">
              <a:buFont typeface="Arial" panose="020B0604020202020204" pitchFamily="34" charset="0"/>
              <a:buChar char="•"/>
            </a:pPr>
            <a:r>
              <a:rPr lang="en-US" sz="2200" dirty="0"/>
              <a:t>Tracking my training (CPD).</a:t>
            </a:r>
          </a:p>
          <a:p>
            <a:pPr marL="342900" indent="-342900">
              <a:buFont typeface="Arial" panose="020B0604020202020204" pitchFamily="34" charset="0"/>
              <a:buChar char="•"/>
            </a:pPr>
            <a:r>
              <a:rPr lang="en-US" sz="2200" dirty="0"/>
              <a:t>Resources and ideas.</a:t>
            </a:r>
          </a:p>
          <a:p>
            <a:pPr marL="342900" indent="-342900">
              <a:buFont typeface="Arial" panose="020B0604020202020204" pitchFamily="34" charset="0"/>
              <a:buChar char="•"/>
            </a:pPr>
            <a:r>
              <a:rPr lang="en-US" sz="2200" dirty="0"/>
              <a:t>Questions.</a:t>
            </a:r>
          </a:p>
        </p:txBody>
      </p:sp>
    </p:spTree>
    <p:extLst>
      <p:ext uri="{BB962C8B-B14F-4D97-AF65-F5344CB8AC3E}">
        <p14:creationId xmlns:p14="http://schemas.microsoft.com/office/powerpoint/2010/main" val="2598721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381810" y="2802990"/>
            <a:ext cx="3135745" cy="1323439"/>
          </a:xfrm>
          <a:prstGeom prst="rect">
            <a:avLst/>
          </a:prstGeom>
          <a:noFill/>
        </p:spPr>
        <p:txBody>
          <a:bodyPr wrap="square" rtlCol="0">
            <a:spAutoFit/>
          </a:bodyPr>
          <a:lstStyle/>
          <a:p>
            <a:r>
              <a:rPr lang="en-US" sz="4000" dirty="0">
                <a:solidFill>
                  <a:schemeClr val="bg1"/>
                </a:solidFill>
              </a:rPr>
              <a:t>WHY WE NEED A PLAN</a:t>
            </a:r>
          </a:p>
        </p:txBody>
      </p:sp>
      <p:sp>
        <p:nvSpPr>
          <p:cNvPr id="2" name="TextBox 1">
            <a:extLst>
              <a:ext uri="{FF2B5EF4-FFF2-40B4-BE49-F238E27FC236}">
                <a16:creationId xmlns:a16="http://schemas.microsoft.com/office/drawing/2014/main" id="{3436E8F7-5B11-2241-A14C-6C34CF6EC13E}"/>
              </a:ext>
            </a:extLst>
          </p:cNvPr>
          <p:cNvSpPr txBox="1"/>
          <p:nvPr/>
        </p:nvSpPr>
        <p:spPr>
          <a:xfrm>
            <a:off x="4186887" y="2356366"/>
            <a:ext cx="7441695" cy="1975009"/>
          </a:xfrm>
          <a:prstGeom prst="roundRect">
            <a:avLst/>
          </a:prstGeom>
          <a:solidFill>
            <a:schemeClr val="bg2"/>
          </a:solidFill>
        </p:spPr>
        <p:txBody>
          <a:bodyPr wrap="square" rtlCol="0">
            <a:spAutoFit/>
          </a:bodyPr>
          <a:lstStyle/>
          <a:p>
            <a:endParaRPr lang="en-NZ" sz="2200" dirty="0"/>
          </a:p>
          <a:p>
            <a:r>
              <a:rPr lang="en-NZ" sz="2200" dirty="0"/>
              <a:t>Your Continuing Professional Development (CPD) plan gives you the confidence that your skills and knowledge are up to date and relevant, identifies any areas for development and helps you deliver good customer outcomes.</a:t>
            </a:r>
          </a:p>
        </p:txBody>
      </p:sp>
      <p:pic>
        <p:nvPicPr>
          <p:cNvPr id="4" name="Graphic 3" descr="Group brainstorm">
            <a:extLst>
              <a:ext uri="{FF2B5EF4-FFF2-40B4-BE49-F238E27FC236}">
                <a16:creationId xmlns:a16="http://schemas.microsoft.com/office/drawing/2014/main" id="{BACCA2E3-1705-F048-94F9-639E82BBB1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15340" y="888388"/>
            <a:ext cx="2094850" cy="2094850"/>
          </a:xfrm>
          <a:prstGeom prst="rect">
            <a:avLst/>
          </a:prstGeom>
        </p:spPr>
      </p:pic>
    </p:spTree>
    <p:extLst>
      <p:ext uri="{BB962C8B-B14F-4D97-AF65-F5344CB8AC3E}">
        <p14:creationId xmlns:p14="http://schemas.microsoft.com/office/powerpoint/2010/main" val="86633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363337" y="2609027"/>
            <a:ext cx="3007935" cy="1323439"/>
          </a:xfrm>
          <a:prstGeom prst="rect">
            <a:avLst/>
          </a:prstGeom>
          <a:noFill/>
        </p:spPr>
        <p:txBody>
          <a:bodyPr wrap="square" rtlCol="0">
            <a:spAutoFit/>
          </a:bodyPr>
          <a:lstStyle/>
          <a:p>
            <a:r>
              <a:rPr lang="en-US" sz="4000" dirty="0">
                <a:solidFill>
                  <a:schemeClr val="bg1"/>
                </a:solidFill>
              </a:rPr>
              <a:t>WHY WE NEED A PLAN</a:t>
            </a:r>
          </a:p>
        </p:txBody>
      </p:sp>
      <p:grpSp>
        <p:nvGrpSpPr>
          <p:cNvPr id="11" name="Group 10">
            <a:extLst>
              <a:ext uri="{FF2B5EF4-FFF2-40B4-BE49-F238E27FC236}">
                <a16:creationId xmlns:a16="http://schemas.microsoft.com/office/drawing/2014/main" id="{A7C65C00-9450-4109-B281-7EA380B6062C}"/>
              </a:ext>
            </a:extLst>
          </p:cNvPr>
          <p:cNvGrpSpPr/>
          <p:nvPr/>
        </p:nvGrpSpPr>
        <p:grpSpPr>
          <a:xfrm>
            <a:off x="4602047" y="1525771"/>
            <a:ext cx="6882780" cy="2626788"/>
            <a:chOff x="4508802" y="2190056"/>
            <a:chExt cx="6882780" cy="2626788"/>
          </a:xfrm>
        </p:grpSpPr>
        <p:sp>
          <p:nvSpPr>
            <p:cNvPr id="2" name="TextBox 1">
              <a:extLst>
                <a:ext uri="{FF2B5EF4-FFF2-40B4-BE49-F238E27FC236}">
                  <a16:creationId xmlns:a16="http://schemas.microsoft.com/office/drawing/2014/main" id="{3436E8F7-5B11-2241-A14C-6C34CF6EC13E}"/>
                </a:ext>
              </a:extLst>
            </p:cNvPr>
            <p:cNvSpPr txBox="1"/>
            <p:nvPr/>
          </p:nvSpPr>
          <p:spPr>
            <a:xfrm>
              <a:off x="4508802" y="2190056"/>
              <a:ext cx="6882780" cy="1225868"/>
            </a:xfrm>
            <a:prstGeom prst="roundRect">
              <a:avLst/>
            </a:prstGeom>
            <a:solidFill>
              <a:schemeClr val="bg2"/>
            </a:solidFill>
          </p:spPr>
          <p:txBody>
            <a:bodyPr wrap="square" rtlCol="0">
              <a:spAutoFit/>
            </a:bodyPr>
            <a:lstStyle/>
            <a:p>
              <a:r>
                <a:rPr lang="en-NZ" sz="2200" dirty="0"/>
                <a:t>The Financial Services Legislation Amendment Act 2019 places a duty on financial advisers to meet standards of </a:t>
              </a:r>
              <a:r>
                <a:rPr lang="en-NZ" sz="2200" b="1" dirty="0"/>
                <a:t>competence, knowledge and skill</a:t>
              </a:r>
              <a:r>
                <a:rPr lang="en-NZ" sz="2200" dirty="0"/>
                <a:t>. </a:t>
              </a:r>
            </a:p>
          </p:txBody>
        </p:sp>
        <p:sp>
          <p:nvSpPr>
            <p:cNvPr id="3" name="TextBox 2">
              <a:extLst>
                <a:ext uri="{FF2B5EF4-FFF2-40B4-BE49-F238E27FC236}">
                  <a16:creationId xmlns:a16="http://schemas.microsoft.com/office/drawing/2014/main" id="{F8E6816A-F8BE-4C8B-B3FB-479C96348A48}"/>
                </a:ext>
              </a:extLst>
            </p:cNvPr>
            <p:cNvSpPr txBox="1"/>
            <p:nvPr/>
          </p:nvSpPr>
          <p:spPr>
            <a:xfrm>
              <a:off x="4508802" y="3708848"/>
              <a:ext cx="6801109" cy="1107996"/>
            </a:xfrm>
            <a:prstGeom prst="rect">
              <a:avLst/>
            </a:prstGeom>
            <a:noFill/>
          </p:spPr>
          <p:txBody>
            <a:bodyPr wrap="square" rtlCol="0">
              <a:spAutoFit/>
            </a:bodyPr>
            <a:lstStyle/>
            <a:p>
              <a:r>
                <a:rPr lang="en-NZ" sz="2200" dirty="0"/>
                <a:t>The standards of competence, knowledge and skill are provided in the new </a:t>
              </a:r>
              <a:r>
                <a:rPr lang="en-NZ" sz="2200" b="1" dirty="0"/>
                <a:t>Code of Professional Conduct for Financial Advice Services (the Code). </a:t>
              </a:r>
            </a:p>
          </p:txBody>
        </p:sp>
      </p:grpSp>
      <p:grpSp>
        <p:nvGrpSpPr>
          <p:cNvPr id="10" name="Group 9">
            <a:extLst>
              <a:ext uri="{FF2B5EF4-FFF2-40B4-BE49-F238E27FC236}">
                <a16:creationId xmlns:a16="http://schemas.microsoft.com/office/drawing/2014/main" id="{C28D0F5D-6D77-47D3-BB54-CA727F8D0D71}"/>
              </a:ext>
            </a:extLst>
          </p:cNvPr>
          <p:cNvGrpSpPr/>
          <p:nvPr/>
        </p:nvGrpSpPr>
        <p:grpSpPr>
          <a:xfrm>
            <a:off x="4543559" y="4234054"/>
            <a:ext cx="3628356" cy="920033"/>
            <a:chOff x="4450314" y="4898339"/>
            <a:chExt cx="3628356" cy="920033"/>
          </a:xfrm>
        </p:grpSpPr>
        <p:pic>
          <p:nvPicPr>
            <p:cNvPr id="6" name="Graphic 5" descr="Brain in head outline">
              <a:extLst>
                <a:ext uri="{FF2B5EF4-FFF2-40B4-BE49-F238E27FC236}">
                  <a16:creationId xmlns:a16="http://schemas.microsoft.com/office/drawing/2014/main" id="{303573BF-645E-4701-AC27-96154D461D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4714" y="4903972"/>
              <a:ext cx="914400" cy="914400"/>
            </a:xfrm>
            <a:prstGeom prst="rect">
              <a:avLst/>
            </a:prstGeom>
          </p:spPr>
        </p:pic>
        <p:pic>
          <p:nvPicPr>
            <p:cNvPr id="9" name="Graphic 8" descr="Mental Health outline">
              <a:extLst>
                <a:ext uri="{FF2B5EF4-FFF2-40B4-BE49-F238E27FC236}">
                  <a16:creationId xmlns:a16="http://schemas.microsoft.com/office/drawing/2014/main" id="{97543677-D013-4BF5-A51C-EB7F28072C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0314" y="4903972"/>
              <a:ext cx="914400" cy="914400"/>
            </a:xfrm>
            <a:prstGeom prst="rect">
              <a:avLst/>
            </a:prstGeom>
          </p:spPr>
        </p:pic>
        <p:pic>
          <p:nvPicPr>
            <p:cNvPr id="13" name="Graphic 12" descr="Brain in head outline">
              <a:extLst>
                <a:ext uri="{FF2B5EF4-FFF2-40B4-BE49-F238E27FC236}">
                  <a16:creationId xmlns:a16="http://schemas.microsoft.com/office/drawing/2014/main" id="{773385AA-E249-4A70-9CB5-3C41823C4B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4270" y="4898339"/>
              <a:ext cx="914400" cy="914400"/>
            </a:xfrm>
            <a:prstGeom prst="rect">
              <a:avLst/>
            </a:prstGeom>
          </p:spPr>
        </p:pic>
        <p:pic>
          <p:nvPicPr>
            <p:cNvPr id="14" name="Graphic 13" descr="Mental Health outline">
              <a:extLst>
                <a:ext uri="{FF2B5EF4-FFF2-40B4-BE49-F238E27FC236}">
                  <a16:creationId xmlns:a16="http://schemas.microsoft.com/office/drawing/2014/main" id="{EF00C834-2E08-4D09-94F3-3CDC65AED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49870" y="4898339"/>
              <a:ext cx="914400" cy="914400"/>
            </a:xfrm>
            <a:prstGeom prst="rect">
              <a:avLst/>
            </a:prstGeom>
          </p:spPr>
        </p:pic>
      </p:grpSp>
    </p:spTree>
    <p:extLst>
      <p:ext uri="{BB962C8B-B14F-4D97-AF65-F5344CB8AC3E}">
        <p14:creationId xmlns:p14="http://schemas.microsoft.com/office/powerpoint/2010/main" val="3946384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280805" y="1741867"/>
            <a:ext cx="3205376" cy="3170099"/>
          </a:xfrm>
          <a:prstGeom prst="rect">
            <a:avLst/>
          </a:prstGeom>
          <a:noFill/>
        </p:spPr>
        <p:txBody>
          <a:bodyPr wrap="square" rtlCol="0">
            <a:spAutoFit/>
          </a:bodyPr>
          <a:lstStyle/>
          <a:p>
            <a:r>
              <a:rPr lang="en-US" sz="4000" dirty="0">
                <a:solidFill>
                  <a:schemeClr val="bg1"/>
                </a:solidFill>
              </a:rPr>
              <a:t>KEEP COMPETENCE KNOWLEDGE AND SKILLS UP TO DATE.</a:t>
            </a:r>
          </a:p>
        </p:txBody>
      </p:sp>
      <p:sp>
        <p:nvSpPr>
          <p:cNvPr id="2" name="TextBox 1">
            <a:extLst>
              <a:ext uri="{FF2B5EF4-FFF2-40B4-BE49-F238E27FC236}">
                <a16:creationId xmlns:a16="http://schemas.microsoft.com/office/drawing/2014/main" id="{3436E8F7-5B11-2241-A14C-6C34CF6EC13E}"/>
              </a:ext>
            </a:extLst>
          </p:cNvPr>
          <p:cNvSpPr txBox="1"/>
          <p:nvPr/>
        </p:nvSpPr>
        <p:spPr>
          <a:xfrm>
            <a:off x="4289786" y="1741867"/>
            <a:ext cx="7320322" cy="3473291"/>
          </a:xfrm>
          <a:prstGeom prst="roundRect">
            <a:avLst/>
          </a:prstGeom>
          <a:solidFill>
            <a:schemeClr val="bg2"/>
          </a:solidFill>
        </p:spPr>
        <p:txBody>
          <a:bodyPr wrap="square" rtlCol="0">
            <a:spAutoFit/>
          </a:bodyPr>
          <a:lstStyle/>
          <a:p>
            <a:endParaRPr lang="en-US" sz="2200" b="1" dirty="0"/>
          </a:p>
          <a:p>
            <a:r>
              <a:rPr lang="en-US" sz="2200" b="1" dirty="0"/>
              <a:t>Code Standard 9 </a:t>
            </a:r>
            <a:r>
              <a:rPr lang="en-US" sz="2200" dirty="0"/>
              <a:t>- A person who gives financial advice must undertake CPD as follows:</a:t>
            </a:r>
          </a:p>
          <a:p>
            <a:endParaRPr lang="en-US" sz="2200" dirty="0"/>
          </a:p>
          <a:p>
            <a:r>
              <a:rPr lang="en-US" sz="2200" b="1" dirty="0"/>
              <a:t>At least annually plan </a:t>
            </a:r>
            <a:r>
              <a:rPr lang="en-US" sz="2200" dirty="0"/>
              <a:t>for and </a:t>
            </a:r>
            <a:r>
              <a:rPr lang="en-US" sz="2200" b="1" dirty="0"/>
              <a:t>progressively complete learning </a:t>
            </a:r>
            <a:r>
              <a:rPr lang="en-US" sz="2200" dirty="0"/>
              <a:t>to maintain the </a:t>
            </a:r>
            <a:r>
              <a:rPr lang="en-US" sz="2200" b="1" dirty="0"/>
              <a:t>competence, knowledge and skill </a:t>
            </a:r>
            <a:r>
              <a:rPr lang="en-US" sz="2200" dirty="0"/>
              <a:t>for the financial advice that you give &amp; have an up-to-date understanding of the regulatory framework for financial advice in NZ.</a:t>
            </a:r>
          </a:p>
        </p:txBody>
      </p:sp>
      <p:pic>
        <p:nvPicPr>
          <p:cNvPr id="7" name="Graphic 6" descr="Diploma roll outline">
            <a:extLst>
              <a:ext uri="{FF2B5EF4-FFF2-40B4-BE49-F238E27FC236}">
                <a16:creationId xmlns:a16="http://schemas.microsoft.com/office/drawing/2014/main" id="{6296D9C3-E5D9-4955-8E99-1077CCF2E3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354575">
            <a:off x="10129687" y="831108"/>
            <a:ext cx="1781508" cy="1781508"/>
          </a:xfrm>
          <a:prstGeom prst="rect">
            <a:avLst/>
          </a:prstGeom>
        </p:spPr>
      </p:pic>
    </p:spTree>
    <p:extLst>
      <p:ext uri="{BB962C8B-B14F-4D97-AF65-F5344CB8AC3E}">
        <p14:creationId xmlns:p14="http://schemas.microsoft.com/office/powerpoint/2010/main" val="275565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276695" y="2459504"/>
            <a:ext cx="3482505" cy="1938992"/>
          </a:xfrm>
          <a:prstGeom prst="rect">
            <a:avLst/>
          </a:prstGeom>
          <a:noFill/>
        </p:spPr>
        <p:txBody>
          <a:bodyPr wrap="square" rtlCol="0">
            <a:spAutoFit/>
          </a:bodyPr>
          <a:lstStyle/>
          <a:p>
            <a:r>
              <a:rPr lang="en-US" sz="4000" dirty="0">
                <a:solidFill>
                  <a:schemeClr val="bg1"/>
                </a:solidFill>
              </a:rPr>
              <a:t>PROFESSIONAL</a:t>
            </a:r>
          </a:p>
          <a:p>
            <a:r>
              <a:rPr lang="en-US" sz="4000" dirty="0">
                <a:solidFill>
                  <a:schemeClr val="bg1"/>
                </a:solidFill>
              </a:rPr>
              <a:t>DEVELOPMENT</a:t>
            </a:r>
          </a:p>
          <a:p>
            <a:r>
              <a:rPr lang="en-US" sz="4000" dirty="0">
                <a:solidFill>
                  <a:schemeClr val="bg1"/>
                </a:solidFill>
              </a:rPr>
              <a:t>PLAN</a:t>
            </a:r>
          </a:p>
        </p:txBody>
      </p:sp>
      <p:sp>
        <p:nvSpPr>
          <p:cNvPr id="2" name="TextBox 1">
            <a:extLst>
              <a:ext uri="{FF2B5EF4-FFF2-40B4-BE49-F238E27FC236}">
                <a16:creationId xmlns:a16="http://schemas.microsoft.com/office/drawing/2014/main" id="{3436E8F7-5B11-2241-A14C-6C34CF6EC13E}"/>
              </a:ext>
            </a:extLst>
          </p:cNvPr>
          <p:cNvSpPr txBox="1"/>
          <p:nvPr/>
        </p:nvSpPr>
        <p:spPr>
          <a:xfrm>
            <a:off x="4190574" y="535573"/>
            <a:ext cx="7327172" cy="3473291"/>
          </a:xfrm>
          <a:prstGeom prst="roundRect">
            <a:avLst/>
          </a:prstGeom>
          <a:solidFill>
            <a:schemeClr val="bg2"/>
          </a:solidFill>
        </p:spPr>
        <p:txBody>
          <a:bodyPr wrap="square" rtlCol="0">
            <a:spAutoFit/>
          </a:bodyPr>
          <a:lstStyle/>
          <a:p>
            <a:r>
              <a:rPr lang="en-US" sz="2200" b="1" dirty="0"/>
              <a:t>Where do I start?</a:t>
            </a:r>
          </a:p>
          <a:p>
            <a:endParaRPr lang="en-US" sz="2200" b="1" dirty="0"/>
          </a:p>
          <a:p>
            <a:pPr marL="342900" indent="-342900">
              <a:buFont typeface="Arial" panose="020B0604020202020204" pitchFamily="34" charset="0"/>
              <a:buChar char="•"/>
            </a:pPr>
            <a:r>
              <a:rPr lang="en-US" sz="2200" dirty="0"/>
              <a:t>What’s my role and the specific area of advice I provide to retail clients?</a:t>
            </a:r>
          </a:p>
          <a:p>
            <a:pPr marL="342900" indent="-342900">
              <a:buFont typeface="Arial" panose="020B0604020202020204" pitchFamily="34" charset="0"/>
              <a:buChar char="•"/>
            </a:pPr>
            <a:r>
              <a:rPr lang="en-US" sz="2200" dirty="0"/>
              <a:t>What do I need to keep up to date with to continue giving advice and providing good client outcomes?</a:t>
            </a:r>
          </a:p>
          <a:p>
            <a:pPr marL="342900" indent="-342900">
              <a:buFont typeface="Arial" panose="020B0604020202020204" pitchFamily="34" charset="0"/>
              <a:buChar char="•"/>
            </a:pPr>
            <a:r>
              <a:rPr lang="en-US" sz="2200" dirty="0"/>
              <a:t>What areas do I need to improve?</a:t>
            </a:r>
          </a:p>
          <a:p>
            <a:pPr marL="342900" indent="-342900">
              <a:buFont typeface="Arial" panose="020B0604020202020204" pitchFamily="34" charset="0"/>
              <a:buChar char="•"/>
            </a:pPr>
            <a:r>
              <a:rPr lang="en-US" sz="2200" dirty="0"/>
              <a:t>Is there something that I should know a bit more about?</a:t>
            </a:r>
          </a:p>
          <a:p>
            <a:pPr marL="342900" indent="-342900">
              <a:buFont typeface="Arial" panose="020B0604020202020204" pitchFamily="34" charset="0"/>
              <a:buChar char="•"/>
            </a:pPr>
            <a:r>
              <a:rPr lang="en-US" sz="2200" dirty="0"/>
              <a:t>What would I like to learn?</a:t>
            </a:r>
          </a:p>
        </p:txBody>
      </p:sp>
      <p:pic>
        <p:nvPicPr>
          <p:cNvPr id="4" name="Picture 3" descr="Person with idea concept">
            <a:extLst>
              <a:ext uri="{FF2B5EF4-FFF2-40B4-BE49-F238E27FC236}">
                <a16:creationId xmlns:a16="http://schemas.microsoft.com/office/drawing/2014/main" id="{2FDD3EDB-675E-4CBD-9330-35C4351CC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2953" y="3710244"/>
            <a:ext cx="3242016" cy="2161344"/>
          </a:xfrm>
          <a:prstGeom prst="rect">
            <a:avLst/>
          </a:prstGeom>
        </p:spPr>
      </p:pic>
    </p:spTree>
    <p:extLst>
      <p:ext uri="{BB962C8B-B14F-4D97-AF65-F5344CB8AC3E}">
        <p14:creationId xmlns:p14="http://schemas.microsoft.com/office/powerpoint/2010/main" val="2559886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31905"/>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295839" y="2583992"/>
            <a:ext cx="3343960" cy="1323439"/>
          </a:xfrm>
          <a:prstGeom prst="rect">
            <a:avLst/>
          </a:prstGeom>
          <a:noFill/>
        </p:spPr>
        <p:txBody>
          <a:bodyPr wrap="square" rtlCol="0">
            <a:spAutoFit/>
          </a:bodyPr>
          <a:lstStyle/>
          <a:p>
            <a:r>
              <a:rPr lang="en-US" sz="4000" dirty="0">
                <a:solidFill>
                  <a:schemeClr val="bg1"/>
                </a:solidFill>
              </a:rPr>
              <a:t>PDP MY ROLE AND SERVICE</a:t>
            </a:r>
          </a:p>
        </p:txBody>
      </p:sp>
      <p:sp>
        <p:nvSpPr>
          <p:cNvPr id="2" name="TextBox 1">
            <a:extLst>
              <a:ext uri="{FF2B5EF4-FFF2-40B4-BE49-F238E27FC236}">
                <a16:creationId xmlns:a16="http://schemas.microsoft.com/office/drawing/2014/main" id="{3436E8F7-5B11-2241-A14C-6C34CF6EC13E}"/>
              </a:ext>
            </a:extLst>
          </p:cNvPr>
          <p:cNvSpPr txBox="1"/>
          <p:nvPr/>
        </p:nvSpPr>
        <p:spPr>
          <a:xfrm>
            <a:off x="4082741" y="816028"/>
            <a:ext cx="6788457" cy="3098721"/>
          </a:xfrm>
          <a:prstGeom prst="roundRect">
            <a:avLst/>
          </a:prstGeom>
          <a:solidFill>
            <a:schemeClr val="bg2"/>
          </a:solidFill>
        </p:spPr>
        <p:txBody>
          <a:bodyPr wrap="square" rtlCol="0">
            <a:spAutoFit/>
          </a:bodyPr>
          <a:lstStyle/>
          <a:p>
            <a:r>
              <a:rPr lang="en-US" sz="2200" b="1" dirty="0"/>
              <a:t>What’s my role and the specific area of advice I provide to retail clients?</a:t>
            </a:r>
            <a:br>
              <a:rPr lang="en-US" sz="2200" b="1" dirty="0"/>
            </a:br>
            <a:endParaRPr lang="en-US" sz="2200" b="1" dirty="0"/>
          </a:p>
          <a:p>
            <a:r>
              <a:rPr lang="en-AU" sz="2200" i="1" dirty="0"/>
              <a:t>I am a </a:t>
            </a:r>
            <a:r>
              <a:rPr lang="en-AU" sz="2200" b="1" i="1" dirty="0"/>
              <a:t>Director of a FAP, and a Financial Adviser </a:t>
            </a:r>
            <a:r>
              <a:rPr lang="en-AU" sz="2200" i="1" dirty="0"/>
              <a:t>providing advice to retail clients including:</a:t>
            </a:r>
            <a:br>
              <a:rPr lang="en-AU" sz="2200" i="1" dirty="0"/>
            </a:br>
            <a:r>
              <a:rPr lang="en-AU" sz="2200" i="1" dirty="0"/>
              <a:t>personal risk insurance/mortgages/investment planning services/general insurance/KiwiSaver advice.</a:t>
            </a:r>
          </a:p>
          <a:p>
            <a:endParaRPr lang="en-US" sz="2200" dirty="0"/>
          </a:p>
        </p:txBody>
      </p:sp>
      <p:pic>
        <p:nvPicPr>
          <p:cNvPr id="4" name="Picture 3" descr="Two business people communicating">
            <a:extLst>
              <a:ext uri="{FF2B5EF4-FFF2-40B4-BE49-F238E27FC236}">
                <a16:creationId xmlns:a16="http://schemas.microsoft.com/office/drawing/2014/main" id="{12D7DB20-41F8-470F-9630-144984286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190" y="3473784"/>
            <a:ext cx="3648465" cy="2431716"/>
          </a:xfrm>
          <a:prstGeom prst="rect">
            <a:avLst/>
          </a:prstGeom>
        </p:spPr>
      </p:pic>
    </p:spTree>
    <p:extLst>
      <p:ext uri="{BB962C8B-B14F-4D97-AF65-F5344CB8AC3E}">
        <p14:creationId xmlns:p14="http://schemas.microsoft.com/office/powerpoint/2010/main" val="3625202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316F0-A7B7-4A3C-BBDB-58300686E27F}"/>
              </a:ext>
            </a:extLst>
          </p:cNvPr>
          <p:cNvSpPr/>
          <p:nvPr/>
        </p:nvSpPr>
        <p:spPr>
          <a:xfrm>
            <a:off x="-2064327" y="-640870"/>
            <a:ext cx="5994400" cy="8303492"/>
          </a:xfrm>
          <a:prstGeom prst="ellipse">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Content Placeholder 4" descr="A blue sign with black text&#10;&#10;Description automatically generated with low confidence">
            <a:extLst>
              <a:ext uri="{FF2B5EF4-FFF2-40B4-BE49-F238E27FC236}">
                <a16:creationId xmlns:a16="http://schemas.microsoft.com/office/drawing/2014/main" id="{5CF84499-8B30-4C07-A3D1-25FC8E909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983" y="5905500"/>
            <a:ext cx="3242017" cy="885825"/>
          </a:xfrm>
        </p:spPr>
      </p:pic>
      <p:sp>
        <p:nvSpPr>
          <p:cNvPr id="21" name="Oval 20">
            <a:extLst>
              <a:ext uri="{FF2B5EF4-FFF2-40B4-BE49-F238E27FC236}">
                <a16:creationId xmlns:a16="http://schemas.microsoft.com/office/drawing/2014/main" id="{FC4DBFAC-96D1-4A2E-A1E5-4268599E9FA6}"/>
              </a:ext>
            </a:extLst>
          </p:cNvPr>
          <p:cNvSpPr/>
          <p:nvPr/>
        </p:nvSpPr>
        <p:spPr>
          <a:xfrm>
            <a:off x="8963826" y="3710244"/>
            <a:ext cx="4855512" cy="4855512"/>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3" name="Oval 22">
            <a:extLst>
              <a:ext uri="{FF2B5EF4-FFF2-40B4-BE49-F238E27FC236}">
                <a16:creationId xmlns:a16="http://schemas.microsoft.com/office/drawing/2014/main" id="{A2F57127-E46F-408E-A3E7-3618C87EDA6F}"/>
              </a:ext>
            </a:extLst>
          </p:cNvPr>
          <p:cNvSpPr/>
          <p:nvPr/>
        </p:nvSpPr>
        <p:spPr>
          <a:xfrm>
            <a:off x="7179563" y="5565368"/>
            <a:ext cx="2097254" cy="2097254"/>
          </a:xfrm>
          <a:prstGeom prst="ellipse">
            <a:avLst/>
          </a:prstGeom>
          <a:solidFill>
            <a:srgbClr val="009ACD">
              <a:alpha val="16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defTabSz="609585" fontAlgn="auto">
              <a:spcBef>
                <a:spcPct val="0"/>
              </a:spcBef>
              <a:spcAft>
                <a:spcPts val="800"/>
              </a:spcAft>
            </a:pPr>
            <a:endParaRPr lang="en-NZ" sz="1400" noProof="0">
              <a:solidFill>
                <a:srgbClr val="702082"/>
              </a:solidFill>
            </a:endParaRPr>
          </a:p>
        </p:txBody>
      </p:sp>
      <p:sp>
        <p:nvSpPr>
          <p:cNvPr id="28" name="TextBox 27">
            <a:extLst>
              <a:ext uri="{FF2B5EF4-FFF2-40B4-BE49-F238E27FC236}">
                <a16:creationId xmlns:a16="http://schemas.microsoft.com/office/drawing/2014/main" id="{51E4C658-F545-4451-BE7C-97DD42776779}"/>
              </a:ext>
            </a:extLst>
          </p:cNvPr>
          <p:cNvSpPr txBox="1"/>
          <p:nvPr/>
        </p:nvSpPr>
        <p:spPr>
          <a:xfrm>
            <a:off x="253662" y="2814299"/>
            <a:ext cx="3450119" cy="707886"/>
          </a:xfrm>
          <a:prstGeom prst="rect">
            <a:avLst/>
          </a:prstGeom>
          <a:noFill/>
        </p:spPr>
        <p:txBody>
          <a:bodyPr wrap="square" rtlCol="0">
            <a:spAutoFit/>
          </a:bodyPr>
          <a:lstStyle/>
          <a:p>
            <a:r>
              <a:rPr lang="en-US" sz="4000" dirty="0">
                <a:solidFill>
                  <a:schemeClr val="bg1"/>
                </a:solidFill>
              </a:rPr>
              <a:t>MY CPD GOALS</a:t>
            </a:r>
          </a:p>
        </p:txBody>
      </p:sp>
      <p:sp>
        <p:nvSpPr>
          <p:cNvPr id="2" name="TextBox 1">
            <a:extLst>
              <a:ext uri="{FF2B5EF4-FFF2-40B4-BE49-F238E27FC236}">
                <a16:creationId xmlns:a16="http://schemas.microsoft.com/office/drawing/2014/main" id="{3436E8F7-5B11-2241-A14C-6C34CF6EC13E}"/>
              </a:ext>
            </a:extLst>
          </p:cNvPr>
          <p:cNvSpPr txBox="1"/>
          <p:nvPr/>
        </p:nvSpPr>
        <p:spPr>
          <a:xfrm>
            <a:off x="4103717" y="1414570"/>
            <a:ext cx="7580284" cy="3507343"/>
          </a:xfrm>
          <a:prstGeom prst="roundRect">
            <a:avLst/>
          </a:prstGeom>
          <a:solidFill>
            <a:schemeClr val="bg2"/>
          </a:solidFill>
        </p:spPr>
        <p:txBody>
          <a:bodyPr wrap="square" rtlCol="0">
            <a:spAutoFit/>
          </a:bodyPr>
          <a:lstStyle/>
          <a:p>
            <a:r>
              <a:rPr lang="en-US" sz="2000" b="1" dirty="0"/>
              <a:t>What do I need to keep up to date with to continue giving advice and providing good client outcomes?</a:t>
            </a:r>
          </a:p>
          <a:p>
            <a:endParaRPr lang="en-US" sz="2000" dirty="0"/>
          </a:p>
          <a:p>
            <a:pPr marL="342900" indent="-342900">
              <a:buFont typeface="Arial" panose="020B0604020202020204" pitchFamily="34" charset="0"/>
              <a:buChar char="•"/>
            </a:pPr>
            <a:r>
              <a:rPr lang="en-AU" sz="2000" i="1" dirty="0"/>
              <a:t>As an experienced financial adviser, I need to keep up to date with changing policies, and new products coming onto the market specific to the area of my advice.</a:t>
            </a:r>
          </a:p>
          <a:p>
            <a:pPr marL="342900" indent="-342900">
              <a:buFont typeface="Arial" panose="020B0604020202020204" pitchFamily="34" charset="0"/>
              <a:buChar char="•"/>
            </a:pPr>
            <a:r>
              <a:rPr lang="en-AU" sz="2000" i="1" dirty="0"/>
              <a:t>Understand my role as a director of a FAP and how to demonstrate good governance.</a:t>
            </a:r>
          </a:p>
          <a:p>
            <a:pPr marL="342900" indent="-342900">
              <a:buFont typeface="Arial" panose="020B0604020202020204" pitchFamily="34" charset="0"/>
              <a:buChar char="•"/>
            </a:pPr>
            <a:r>
              <a:rPr lang="en-AU" sz="2000" i="1" dirty="0"/>
              <a:t>Changes with regulation and legislations (FMCA, The Code, Taxation law, Privacy Act 2020, CCCFA Oct 2021).</a:t>
            </a:r>
          </a:p>
        </p:txBody>
      </p:sp>
    </p:spTree>
    <p:extLst>
      <p:ext uri="{BB962C8B-B14F-4D97-AF65-F5344CB8AC3E}">
        <p14:creationId xmlns:p14="http://schemas.microsoft.com/office/powerpoint/2010/main" val="1556174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1765</TotalTime>
  <Words>1003</Words>
  <Application>Microsoft Office PowerPoint</Application>
  <PresentationFormat>Widescreen</PresentationFormat>
  <Paragraphs>139</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MabryPro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Jasmina Nagar</dc:creator>
  <cp:lastModifiedBy>Emma Le Breton</cp:lastModifiedBy>
  <cp:revision>75</cp:revision>
  <dcterms:created xsi:type="dcterms:W3CDTF">2021-01-13T19:37:21Z</dcterms:created>
  <dcterms:modified xsi:type="dcterms:W3CDTF">2021-08-18T01:33:35Z</dcterms:modified>
</cp:coreProperties>
</file>